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7" r:id="rId2"/>
    <p:sldId id="258" r:id="rId3"/>
    <p:sldId id="259" r:id="rId4"/>
    <p:sldId id="260" r:id="rId5"/>
    <p:sldId id="261"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67554" autoAdjust="0"/>
  </p:normalViewPr>
  <p:slideViewPr>
    <p:cSldViewPr snapToGrid="0">
      <p:cViewPr varScale="1">
        <p:scale>
          <a:sx n="50" d="100"/>
          <a:sy n="50" d="100"/>
        </p:scale>
        <p:origin x="1458"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E915D72-BF28-4D4E-9DA8-25F97A417A1A}" type="datetimeFigureOut">
              <a:rPr lang="en-US" smtClean="0"/>
              <a:t>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D36FF7-845E-44CF-9546-F36BE26F04C5}" type="slidenum">
              <a:rPr lang="en-US" smtClean="0"/>
              <a:t>‹#›</a:t>
            </a:fld>
            <a:endParaRPr lang="en-US"/>
          </a:p>
        </p:txBody>
      </p:sp>
    </p:spTree>
    <p:extLst>
      <p:ext uri="{BB962C8B-B14F-4D97-AF65-F5344CB8AC3E}">
        <p14:creationId xmlns:p14="http://schemas.microsoft.com/office/powerpoint/2010/main" val="10826552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Slide Image Placeholder 1"/>
          <p:cNvSpPr>
            <a:spLocks noGrp="1" noRot="1" noChangeAspect="1" noTextEdit="1"/>
          </p:cNvSpPr>
          <p:nvPr>
            <p:ph type="sldImg"/>
          </p:nvPr>
        </p:nvSpPr>
        <p:spPr>
          <a:ln/>
        </p:spPr>
      </p:sp>
      <p:sp>
        <p:nvSpPr>
          <p:cNvPr id="243715"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b="0" dirty="0" smtClean="0">
                <a:ea typeface="ＭＳ Ｐゴシック" charset="0"/>
              </a:rPr>
              <a:t>The way in which this NC K-3 Formative Assessment Process will be implemented during</a:t>
            </a:r>
            <a:r>
              <a:rPr lang="en-US" b="0" baseline="0" dirty="0" smtClean="0">
                <a:ea typeface="ＭＳ Ｐゴシック" charset="0"/>
              </a:rPr>
              <a:t> the usability study</a:t>
            </a:r>
            <a:r>
              <a:rPr lang="en-US" b="0" dirty="0" smtClean="0">
                <a:ea typeface="ＭＳ Ｐゴシック" charset="0"/>
              </a:rPr>
              <a:t> is a bit different from the way implementation may have</a:t>
            </a:r>
            <a:r>
              <a:rPr lang="en-US" b="0" baseline="0" dirty="0" smtClean="0">
                <a:ea typeface="ＭＳ Ｐゴシック" charset="0"/>
              </a:rPr>
              <a:t> occurred in the past (e.g., train-the-trainer).  Using the most recent research about effectively scaling up statewide initiatives so that they are sustainable and successful, NCDPI is partnering with District Implementation Teams to begin putting in place components that will support implementation of the NC K-3 Formative Assessment Process as well as future district/statewide initiatives.</a:t>
            </a:r>
          </a:p>
          <a:p>
            <a:endParaRPr lang="en-US" dirty="0">
              <a:ea typeface="ＭＳ Ｐゴシック" charset="0"/>
            </a:endParaRPr>
          </a:p>
          <a:p>
            <a:endParaRPr lang="en-US" dirty="0">
              <a:ea typeface="ＭＳ Ｐゴシック" charset="0"/>
            </a:endParaRPr>
          </a:p>
        </p:txBody>
      </p:sp>
      <p:sp>
        <p:nvSpPr>
          <p:cNvPr id="243716"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52779" indent="-287368">
              <a:defRPr sz="2400">
                <a:solidFill>
                  <a:schemeClr val="tx1"/>
                </a:solidFill>
                <a:latin typeface="Arial" charset="0"/>
                <a:ea typeface="ＭＳ Ｐゴシック" charset="0"/>
              </a:defRPr>
            </a:lvl2pPr>
            <a:lvl3pPr marL="1158843" indent="-231144">
              <a:defRPr sz="2400">
                <a:solidFill>
                  <a:schemeClr val="tx1"/>
                </a:solidFill>
                <a:latin typeface="Arial" charset="0"/>
                <a:ea typeface="ＭＳ Ｐゴシック" charset="0"/>
              </a:defRPr>
            </a:lvl3pPr>
            <a:lvl4pPr marL="1624254" indent="-231144">
              <a:defRPr sz="2400">
                <a:solidFill>
                  <a:schemeClr val="tx1"/>
                </a:solidFill>
                <a:latin typeface="Arial" charset="0"/>
                <a:ea typeface="ＭＳ Ｐゴシック" charset="0"/>
              </a:defRPr>
            </a:lvl4pPr>
            <a:lvl5pPr marL="2089665" indent="-231144">
              <a:defRPr sz="2400">
                <a:solidFill>
                  <a:schemeClr val="tx1"/>
                </a:solidFill>
                <a:latin typeface="Arial" charset="0"/>
                <a:ea typeface="ＭＳ Ｐゴシック" charset="0"/>
              </a:defRPr>
            </a:lvl5pPr>
            <a:lvl6pPr marL="2539458" indent="-231144" eaLnBrk="0" fontAlgn="base" hangingPunct="0">
              <a:spcBef>
                <a:spcPct val="0"/>
              </a:spcBef>
              <a:spcAft>
                <a:spcPct val="0"/>
              </a:spcAft>
              <a:defRPr sz="2400">
                <a:solidFill>
                  <a:schemeClr val="tx1"/>
                </a:solidFill>
                <a:latin typeface="Arial" charset="0"/>
                <a:ea typeface="ＭＳ Ｐゴシック" charset="0"/>
              </a:defRPr>
            </a:lvl6pPr>
            <a:lvl7pPr marL="2989252" indent="-231144" eaLnBrk="0" fontAlgn="base" hangingPunct="0">
              <a:spcBef>
                <a:spcPct val="0"/>
              </a:spcBef>
              <a:spcAft>
                <a:spcPct val="0"/>
              </a:spcAft>
              <a:defRPr sz="2400">
                <a:solidFill>
                  <a:schemeClr val="tx1"/>
                </a:solidFill>
                <a:latin typeface="Arial" charset="0"/>
                <a:ea typeface="ＭＳ Ｐゴシック" charset="0"/>
              </a:defRPr>
            </a:lvl7pPr>
            <a:lvl8pPr marL="3439045" indent="-231144" eaLnBrk="0" fontAlgn="base" hangingPunct="0">
              <a:spcBef>
                <a:spcPct val="0"/>
              </a:spcBef>
              <a:spcAft>
                <a:spcPct val="0"/>
              </a:spcAft>
              <a:defRPr sz="2400">
                <a:solidFill>
                  <a:schemeClr val="tx1"/>
                </a:solidFill>
                <a:latin typeface="Arial" charset="0"/>
                <a:ea typeface="ＭＳ Ｐゴシック" charset="0"/>
              </a:defRPr>
            </a:lvl8pPr>
            <a:lvl9pPr marL="3888838" indent="-231144" eaLnBrk="0" fontAlgn="base" hangingPunct="0">
              <a:spcBef>
                <a:spcPct val="0"/>
              </a:spcBef>
              <a:spcAft>
                <a:spcPct val="0"/>
              </a:spcAft>
              <a:defRPr sz="2400">
                <a:solidFill>
                  <a:schemeClr val="tx1"/>
                </a:solidFill>
                <a:latin typeface="Arial" charset="0"/>
                <a:ea typeface="ＭＳ Ｐゴシック" charset="0"/>
              </a:defRPr>
            </a:lvl9pPr>
          </a:lstStyle>
          <a:p>
            <a:fld id="{E9C37435-E60B-2F46-9ED7-9F3F0391751A}" type="slidenum">
              <a:rPr lang="en-US" sz="1200">
                <a:solidFill>
                  <a:srgbClr val="000000"/>
                </a:solidFill>
              </a:rPr>
              <a:pPr/>
              <a:t>1</a:t>
            </a:fld>
            <a:endParaRPr lang="en-US" sz="1200">
              <a:solidFill>
                <a:srgbClr val="000000"/>
              </a:solidFill>
            </a:endParaRPr>
          </a:p>
        </p:txBody>
      </p:sp>
    </p:spTree>
    <p:extLst>
      <p:ext uri="{BB962C8B-B14F-4D97-AF65-F5344CB8AC3E}">
        <p14:creationId xmlns:p14="http://schemas.microsoft.com/office/powerpoint/2010/main" val="19711122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2"/>
          <p:cNvSpPr>
            <a:spLocks noGrp="1" noRot="1" noChangeAspect="1" noChangeArrowheads="1" noTextEdit="1"/>
          </p:cNvSpPr>
          <p:nvPr>
            <p:ph type="sldImg"/>
          </p:nvPr>
        </p:nvSpPr>
        <p:spPr>
          <a:ln/>
        </p:spPr>
      </p:sp>
      <p:sp>
        <p:nvSpPr>
          <p:cNvPr id="24473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dirty="0">
                <a:latin typeface="Calibri" charset="0"/>
                <a:ea typeface="ＭＳ Ｐゴシック" charset="0"/>
              </a:rPr>
              <a:t>Over the past several decades, considerable research, policy and funding have been focused on the development and use of evidence-based programs and practices including formative assessment. However, formative assessment is only effective when fully implemented in the classroom. We often see in classrooms where certain aspects of the formative assessment process have been implemented, such as the use of exit tickets and the posting of learning goals on the board, but the research supports the use of all components of the process to experience the gains in student learning that we hope to see. </a:t>
            </a:r>
          </a:p>
          <a:p>
            <a:endParaRPr lang="en-US" dirty="0">
              <a:latin typeface="Calibri" charset="0"/>
              <a:ea typeface="ＭＳ Ｐゴシック" charset="0"/>
            </a:endParaRPr>
          </a:p>
          <a:p>
            <a:r>
              <a:rPr lang="en-US" dirty="0">
                <a:latin typeface="Calibri" charset="0"/>
                <a:ea typeface="ＭＳ Ｐゴシック" charset="0"/>
              </a:rPr>
              <a:t>Despite the promising outcomes that these research-based practices can impact, there needs to be additional effort put into fully implementing them. This produces a gap between </a:t>
            </a:r>
            <a:r>
              <a:rPr lang="en-US" i="1" dirty="0">
                <a:latin typeface="Calibri" charset="0"/>
                <a:ea typeface="ＭＳ Ｐゴシック" charset="0"/>
              </a:rPr>
              <a:t>the research </a:t>
            </a:r>
            <a:r>
              <a:rPr lang="en-US" dirty="0">
                <a:latin typeface="Calibri" charset="0"/>
                <a:ea typeface="ＭＳ Ｐゴシック" charset="0"/>
              </a:rPr>
              <a:t>behind the practices and their </a:t>
            </a:r>
            <a:r>
              <a:rPr lang="en-US" i="1" dirty="0">
                <a:latin typeface="Calibri" charset="0"/>
                <a:ea typeface="ＭＳ Ｐゴシック" charset="0"/>
              </a:rPr>
              <a:t>successful implementation in the classroom</a:t>
            </a:r>
            <a:r>
              <a:rPr lang="en-US" dirty="0">
                <a:latin typeface="Calibri" charset="0"/>
                <a:ea typeface="ＭＳ Ｐゴシック" charset="0"/>
              </a:rPr>
              <a:t>.  This has caused a gap that needs to be bridged by putting more emphasis on implementation. Why put our focus here? Because students cannot benefit from practices that do not occur in the classroom.</a:t>
            </a:r>
            <a:endParaRPr lang="en-US" dirty="0">
              <a:ea typeface="ＭＳ Ｐゴシック" charset="0"/>
            </a:endParaRPr>
          </a:p>
        </p:txBody>
      </p:sp>
    </p:spTree>
    <p:extLst>
      <p:ext uri="{BB962C8B-B14F-4D97-AF65-F5344CB8AC3E}">
        <p14:creationId xmlns:p14="http://schemas.microsoft.com/office/powerpoint/2010/main" val="25803801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Slide Image Placeholder 1"/>
          <p:cNvSpPr>
            <a:spLocks noGrp="1" noRot="1" noChangeAspect="1" noTextEdit="1"/>
          </p:cNvSpPr>
          <p:nvPr>
            <p:ph type="sldImg"/>
          </p:nvPr>
        </p:nvSpPr>
        <p:spPr>
          <a:ln/>
        </p:spPr>
      </p:sp>
      <p:sp>
        <p:nvSpPr>
          <p:cNvPr id="245763"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dirty="0">
                <a:ea typeface="ＭＳ Ｐゴシック" charset="0"/>
              </a:rPr>
              <a:t>Implementation Teams have been called a new lever for organization change in education (Higgins, Weiner, &amp; Young, 2012)</a:t>
            </a:r>
          </a:p>
          <a:p>
            <a:endParaRPr lang="en-US" dirty="0">
              <a:ea typeface="ＭＳ Ｐゴシック" charset="0"/>
            </a:endParaRPr>
          </a:p>
          <a:p>
            <a:r>
              <a:rPr lang="en-US" dirty="0">
                <a:ea typeface="ＭＳ Ｐゴシック" charset="0"/>
              </a:rPr>
              <a:t>Research has shown that, without the use of implementation teams that keep a focus on implementation infrastructures, it takes an average of 17 years to achieve full implementation in only14% of sites.  However, with the support of implementation teams, we can reach full implementation in 80% of sites, in only 3 years. And that difference of 14 years is the full career of a generation of </a:t>
            </a:r>
            <a:r>
              <a:rPr lang="en-US" dirty="0" smtClean="0">
                <a:ea typeface="ＭＳ Ｐゴシック" charset="0"/>
              </a:rPr>
              <a:t>students!</a:t>
            </a:r>
            <a:endParaRPr lang="en-US" dirty="0">
              <a:ea typeface="ＭＳ Ｐゴシック" charset="0"/>
            </a:endParaRPr>
          </a:p>
          <a:p>
            <a:endParaRPr lang="en-US" dirty="0">
              <a:ea typeface="ＭＳ Ｐゴシック" charset="0"/>
            </a:endParaRPr>
          </a:p>
        </p:txBody>
      </p:sp>
      <p:sp>
        <p:nvSpPr>
          <p:cNvPr id="245764"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1847" indent="-284244">
              <a:defRPr sz="2400">
                <a:solidFill>
                  <a:schemeClr val="tx1"/>
                </a:solidFill>
                <a:latin typeface="Arial" charset="0"/>
                <a:ea typeface="ＭＳ Ｐゴシック" charset="0"/>
              </a:defRPr>
            </a:lvl2pPr>
            <a:lvl3pPr marL="1141663" indent="-228020">
              <a:defRPr sz="2400">
                <a:solidFill>
                  <a:schemeClr val="tx1"/>
                </a:solidFill>
                <a:latin typeface="Arial" charset="0"/>
                <a:ea typeface="ＭＳ Ｐゴシック" charset="0"/>
              </a:defRPr>
            </a:lvl3pPr>
            <a:lvl4pPr marL="1599265" indent="-228020">
              <a:defRPr sz="2400">
                <a:solidFill>
                  <a:schemeClr val="tx1"/>
                </a:solidFill>
                <a:latin typeface="Arial" charset="0"/>
                <a:ea typeface="ＭＳ Ｐゴシック" charset="0"/>
              </a:defRPr>
            </a:lvl4pPr>
            <a:lvl5pPr marL="2056868" indent="-228020">
              <a:defRPr sz="2400">
                <a:solidFill>
                  <a:schemeClr val="tx1"/>
                </a:solidFill>
                <a:latin typeface="Arial" charset="0"/>
                <a:ea typeface="ＭＳ Ｐゴシック" charset="0"/>
              </a:defRPr>
            </a:lvl5pPr>
            <a:lvl6pPr marL="2506661" indent="-228020" eaLnBrk="0" fontAlgn="base" hangingPunct="0">
              <a:spcBef>
                <a:spcPct val="0"/>
              </a:spcBef>
              <a:spcAft>
                <a:spcPct val="0"/>
              </a:spcAft>
              <a:defRPr sz="2400">
                <a:solidFill>
                  <a:schemeClr val="tx1"/>
                </a:solidFill>
                <a:latin typeface="Arial" charset="0"/>
                <a:ea typeface="ＭＳ Ｐゴシック" charset="0"/>
              </a:defRPr>
            </a:lvl6pPr>
            <a:lvl7pPr marL="2956455" indent="-228020" eaLnBrk="0" fontAlgn="base" hangingPunct="0">
              <a:spcBef>
                <a:spcPct val="0"/>
              </a:spcBef>
              <a:spcAft>
                <a:spcPct val="0"/>
              </a:spcAft>
              <a:defRPr sz="2400">
                <a:solidFill>
                  <a:schemeClr val="tx1"/>
                </a:solidFill>
                <a:latin typeface="Arial" charset="0"/>
                <a:ea typeface="ＭＳ Ｐゴシック" charset="0"/>
              </a:defRPr>
            </a:lvl7pPr>
            <a:lvl8pPr marL="3406248" indent="-228020" eaLnBrk="0" fontAlgn="base" hangingPunct="0">
              <a:spcBef>
                <a:spcPct val="0"/>
              </a:spcBef>
              <a:spcAft>
                <a:spcPct val="0"/>
              </a:spcAft>
              <a:defRPr sz="2400">
                <a:solidFill>
                  <a:schemeClr val="tx1"/>
                </a:solidFill>
                <a:latin typeface="Arial" charset="0"/>
                <a:ea typeface="ＭＳ Ｐゴシック" charset="0"/>
              </a:defRPr>
            </a:lvl8pPr>
            <a:lvl9pPr marL="3856041" indent="-228020" eaLnBrk="0" fontAlgn="base" hangingPunct="0">
              <a:spcBef>
                <a:spcPct val="0"/>
              </a:spcBef>
              <a:spcAft>
                <a:spcPct val="0"/>
              </a:spcAft>
              <a:defRPr sz="2400">
                <a:solidFill>
                  <a:schemeClr val="tx1"/>
                </a:solidFill>
                <a:latin typeface="Arial" charset="0"/>
                <a:ea typeface="ＭＳ Ｐゴシック" charset="0"/>
              </a:defRPr>
            </a:lvl9pPr>
          </a:lstStyle>
          <a:p>
            <a:fld id="{AE353D43-37D1-D94D-B996-61D99189212B}" type="slidenum">
              <a:rPr lang="en-US" sz="1200">
                <a:solidFill>
                  <a:srgbClr val="000000"/>
                </a:solidFill>
              </a:rPr>
              <a:pPr/>
              <a:t>3</a:t>
            </a:fld>
            <a:endParaRPr lang="en-US" sz="1200">
              <a:solidFill>
                <a:srgbClr val="000000"/>
              </a:solidFill>
            </a:endParaRPr>
          </a:p>
        </p:txBody>
      </p:sp>
    </p:spTree>
    <p:extLst>
      <p:ext uri="{BB962C8B-B14F-4D97-AF65-F5344CB8AC3E}">
        <p14:creationId xmlns:p14="http://schemas.microsoft.com/office/powerpoint/2010/main" val="10254452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52779" indent="-287368">
              <a:defRPr sz="2400">
                <a:solidFill>
                  <a:schemeClr val="tx1"/>
                </a:solidFill>
                <a:latin typeface="Arial" charset="0"/>
                <a:ea typeface="ＭＳ Ｐゴシック" charset="0"/>
              </a:defRPr>
            </a:lvl2pPr>
            <a:lvl3pPr marL="1158843" indent="-231144">
              <a:defRPr sz="2400">
                <a:solidFill>
                  <a:schemeClr val="tx1"/>
                </a:solidFill>
                <a:latin typeface="Arial" charset="0"/>
                <a:ea typeface="ＭＳ Ｐゴシック" charset="0"/>
              </a:defRPr>
            </a:lvl3pPr>
            <a:lvl4pPr marL="1624254" indent="-231144">
              <a:defRPr sz="2400">
                <a:solidFill>
                  <a:schemeClr val="tx1"/>
                </a:solidFill>
                <a:latin typeface="Arial" charset="0"/>
                <a:ea typeface="ＭＳ Ｐゴシック" charset="0"/>
              </a:defRPr>
            </a:lvl4pPr>
            <a:lvl5pPr marL="2089665" indent="-231144">
              <a:defRPr sz="2400">
                <a:solidFill>
                  <a:schemeClr val="tx1"/>
                </a:solidFill>
                <a:latin typeface="Arial" charset="0"/>
                <a:ea typeface="ＭＳ Ｐゴシック" charset="0"/>
              </a:defRPr>
            </a:lvl5pPr>
            <a:lvl6pPr marL="2539458" indent="-231144" eaLnBrk="0" fontAlgn="base" hangingPunct="0">
              <a:spcBef>
                <a:spcPct val="0"/>
              </a:spcBef>
              <a:spcAft>
                <a:spcPct val="0"/>
              </a:spcAft>
              <a:defRPr sz="2400">
                <a:solidFill>
                  <a:schemeClr val="tx1"/>
                </a:solidFill>
                <a:latin typeface="Arial" charset="0"/>
                <a:ea typeface="ＭＳ Ｐゴシック" charset="0"/>
              </a:defRPr>
            </a:lvl6pPr>
            <a:lvl7pPr marL="2989252" indent="-231144" eaLnBrk="0" fontAlgn="base" hangingPunct="0">
              <a:spcBef>
                <a:spcPct val="0"/>
              </a:spcBef>
              <a:spcAft>
                <a:spcPct val="0"/>
              </a:spcAft>
              <a:defRPr sz="2400">
                <a:solidFill>
                  <a:schemeClr val="tx1"/>
                </a:solidFill>
                <a:latin typeface="Arial" charset="0"/>
                <a:ea typeface="ＭＳ Ｐゴシック" charset="0"/>
              </a:defRPr>
            </a:lvl7pPr>
            <a:lvl8pPr marL="3439045" indent="-231144" eaLnBrk="0" fontAlgn="base" hangingPunct="0">
              <a:spcBef>
                <a:spcPct val="0"/>
              </a:spcBef>
              <a:spcAft>
                <a:spcPct val="0"/>
              </a:spcAft>
              <a:defRPr sz="2400">
                <a:solidFill>
                  <a:schemeClr val="tx1"/>
                </a:solidFill>
                <a:latin typeface="Arial" charset="0"/>
                <a:ea typeface="ＭＳ Ｐゴシック" charset="0"/>
              </a:defRPr>
            </a:lvl8pPr>
            <a:lvl9pPr marL="3888838" indent="-231144" eaLnBrk="0" fontAlgn="base" hangingPunct="0">
              <a:spcBef>
                <a:spcPct val="0"/>
              </a:spcBef>
              <a:spcAft>
                <a:spcPct val="0"/>
              </a:spcAft>
              <a:defRPr sz="2400">
                <a:solidFill>
                  <a:schemeClr val="tx1"/>
                </a:solidFill>
                <a:latin typeface="Arial" charset="0"/>
                <a:ea typeface="ＭＳ Ｐゴシック" charset="0"/>
              </a:defRPr>
            </a:lvl9pPr>
          </a:lstStyle>
          <a:p>
            <a:fld id="{FAED811D-22D8-0247-B2F5-00E8A2623644}" type="slidenum">
              <a:rPr lang="en-US" sz="1200">
                <a:solidFill>
                  <a:srgbClr val="000000"/>
                </a:solidFill>
                <a:latin typeface="Calibri" charset="0"/>
              </a:rPr>
              <a:pPr/>
              <a:t>4</a:t>
            </a:fld>
            <a:endParaRPr lang="en-US" sz="1200">
              <a:solidFill>
                <a:srgbClr val="000000"/>
              </a:solidFill>
              <a:latin typeface="Calibri" charset="0"/>
            </a:endParaRPr>
          </a:p>
        </p:txBody>
      </p:sp>
      <p:sp>
        <p:nvSpPr>
          <p:cNvPr id="246787" name="Rectangle 2"/>
          <p:cNvSpPr>
            <a:spLocks noGrp="1" noRot="1" noChangeAspect="1" noChangeArrowheads="1" noTextEdit="1"/>
          </p:cNvSpPr>
          <p:nvPr>
            <p:ph type="sldImg"/>
          </p:nvPr>
        </p:nvSpPr>
        <p:spPr>
          <a:ln/>
        </p:spPr>
      </p:sp>
      <p:sp>
        <p:nvSpPr>
          <p:cNvPr id="24678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890" tIns="46445" rIns="92890" bIns="46445"/>
          <a:lstStyle/>
          <a:p>
            <a:r>
              <a:rPr lang="en-US" dirty="0">
                <a:ea typeface="ＭＳ Ｐゴシック" charset="0"/>
              </a:rPr>
              <a:t>To support the implementation of </a:t>
            </a:r>
            <a:r>
              <a:rPr lang="en-US" dirty="0" smtClean="0">
                <a:ea typeface="ＭＳ Ｐゴシック" charset="0"/>
              </a:rPr>
              <a:t>the NC </a:t>
            </a:r>
            <a:r>
              <a:rPr lang="en-US" dirty="0">
                <a:ea typeface="ＭＳ Ｐゴシック" charset="0"/>
              </a:rPr>
              <a:t>K-3 Formative Assessment Process, the Office of Early Learning has created two structures: the State Implementation Design Team, which plans for and supports Regional Implementation </a:t>
            </a:r>
            <a:r>
              <a:rPr lang="en-US" dirty="0" smtClean="0">
                <a:ea typeface="ＭＳ Ｐゴシック" charset="0"/>
              </a:rPr>
              <a:t>Teams.</a:t>
            </a:r>
          </a:p>
          <a:p>
            <a:endParaRPr lang="en-US" dirty="0" smtClean="0">
              <a:ea typeface="ＭＳ Ｐゴシック" charset="0"/>
            </a:endParaRPr>
          </a:p>
          <a:p>
            <a:r>
              <a:rPr lang="en-US" dirty="0" smtClean="0">
                <a:ea typeface="ＭＳ Ｐゴシック" charset="0"/>
              </a:rPr>
              <a:t>NCDPI has</a:t>
            </a:r>
            <a:r>
              <a:rPr lang="en-US" baseline="0" dirty="0" smtClean="0">
                <a:ea typeface="ＭＳ Ｐゴシック" charset="0"/>
              </a:rPr>
              <a:t> </a:t>
            </a:r>
            <a:r>
              <a:rPr lang="en-US" dirty="0" smtClean="0">
                <a:ea typeface="ＭＳ Ｐゴシック" charset="0"/>
              </a:rPr>
              <a:t>asked districts to form </a:t>
            </a:r>
            <a:r>
              <a:rPr lang="en-US" dirty="0">
                <a:ea typeface="ＭＳ Ｐゴシック" charset="0"/>
              </a:rPr>
              <a:t>District-level Implementation </a:t>
            </a:r>
            <a:r>
              <a:rPr lang="en-US" dirty="0" smtClean="0">
                <a:ea typeface="ＭＳ Ｐゴシック" charset="0"/>
              </a:rPr>
              <a:t>Teams. NCDPI’s Regional Implementation Team supports our District’s Implementation Team through</a:t>
            </a:r>
            <a:r>
              <a:rPr lang="en-US" baseline="0" dirty="0" smtClean="0">
                <a:ea typeface="ＭＳ Ｐゴシック" charset="0"/>
              </a:rPr>
              <a:t> monthly planning meetings and r</a:t>
            </a:r>
            <a:r>
              <a:rPr lang="en-US" dirty="0" smtClean="0">
                <a:ea typeface="ＭＳ Ｐゴシック" charset="0"/>
              </a:rPr>
              <a:t>egular communication.</a:t>
            </a:r>
            <a:r>
              <a:rPr lang="en-US" baseline="0" dirty="0" smtClean="0">
                <a:ea typeface="ＭＳ Ｐゴシック" charset="0"/>
              </a:rPr>
              <a:t> </a:t>
            </a:r>
          </a:p>
          <a:p>
            <a:endParaRPr lang="en-US" baseline="0" dirty="0" smtClean="0">
              <a:ea typeface="ＭＳ Ｐゴシック" charset="0"/>
            </a:endParaRPr>
          </a:p>
          <a:p>
            <a:r>
              <a:rPr lang="en-US" baseline="0" dirty="0" smtClean="0">
                <a:ea typeface="ＭＳ Ｐゴシック" charset="0"/>
              </a:rPr>
              <a:t>Our District Implementation Team is supporting each school participating in the Usability Study to form a Building Implementation Team. (</a:t>
            </a:r>
            <a:r>
              <a:rPr lang="en-US" b="1" baseline="0" dirty="0" smtClean="0">
                <a:ea typeface="ＭＳ Ｐゴシック" charset="0"/>
              </a:rPr>
              <a:t>NOTE</a:t>
            </a:r>
            <a:r>
              <a:rPr lang="en-US" baseline="0" dirty="0" smtClean="0">
                <a:ea typeface="ＭＳ Ｐゴシック" charset="0"/>
              </a:rPr>
              <a:t>: </a:t>
            </a:r>
            <a:r>
              <a:rPr lang="en-US" i="1" baseline="0" dirty="0" smtClean="0">
                <a:ea typeface="ＭＳ Ｐゴシック" charset="0"/>
              </a:rPr>
              <a:t>You may wish to include a slide that provides the names and contact information of your District Implementation Team members</a:t>
            </a:r>
            <a:r>
              <a:rPr lang="en-US" baseline="0" dirty="0" smtClean="0">
                <a:ea typeface="ＭＳ Ｐゴシック" charset="0"/>
              </a:rPr>
              <a:t>).</a:t>
            </a:r>
          </a:p>
          <a:p>
            <a:endParaRPr lang="en-US" baseline="0" dirty="0" smtClean="0">
              <a:ea typeface="ＭＳ Ｐゴシック" charset="0"/>
            </a:endParaRPr>
          </a:p>
          <a:p>
            <a:r>
              <a:rPr lang="en-US" dirty="0" smtClean="0">
                <a:ea typeface="ＭＳ Ｐゴシック" charset="0"/>
              </a:rPr>
              <a:t>Regular between </a:t>
            </a:r>
            <a:r>
              <a:rPr lang="en-US" dirty="0">
                <a:ea typeface="ＭＳ Ｐゴシック" charset="0"/>
              </a:rPr>
              <a:t>each level of the system (represented by the arrows), school, district, regional and state, is key in order to quickly address potential barriers to implementation and to share successful implementation practices across a district or between districts.</a:t>
            </a:r>
          </a:p>
        </p:txBody>
      </p:sp>
    </p:spTree>
    <p:extLst>
      <p:ext uri="{BB962C8B-B14F-4D97-AF65-F5344CB8AC3E}">
        <p14:creationId xmlns:p14="http://schemas.microsoft.com/office/powerpoint/2010/main" val="42277265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defTabSz="899319">
              <a:defRPr/>
            </a:pPr>
            <a:r>
              <a:rPr lang="en-US" dirty="0" smtClean="0"/>
              <a:t>Supported</a:t>
            </a:r>
            <a:r>
              <a:rPr lang="en-US" baseline="0" dirty="0" smtClean="0"/>
              <a:t> by NCDPI Implementation Teams by way of coaching and technical assistance, District Implementation Teams </a:t>
            </a:r>
            <a:r>
              <a:rPr lang="en-US" dirty="0" smtClean="0"/>
              <a:t>will support the scale-up of </a:t>
            </a:r>
            <a:r>
              <a:rPr lang="en-US" smtClean="0"/>
              <a:t>the NC K-3 </a:t>
            </a:r>
            <a:r>
              <a:rPr lang="en-US" dirty="0" smtClean="0"/>
              <a:t>Formative </a:t>
            </a:r>
            <a:r>
              <a:rPr lang="en-US" dirty="0"/>
              <a:t>A</a:t>
            </a:r>
            <a:r>
              <a:rPr lang="en-US" dirty="0" smtClean="0"/>
              <a:t>ssessment </a:t>
            </a:r>
            <a:r>
              <a:rPr lang="en-US" dirty="0"/>
              <a:t>P</a:t>
            </a:r>
            <a:r>
              <a:rPr lang="en-US" dirty="0" smtClean="0"/>
              <a:t>rocess by:</a:t>
            </a:r>
          </a:p>
          <a:p>
            <a:pPr defTabSz="899319">
              <a:defRPr/>
            </a:pPr>
            <a:endParaRPr lang="en-US" dirty="0" smtClean="0"/>
          </a:p>
          <a:p>
            <a:pPr marL="171394" marR="0" indent="-171394" algn="l" defTabSz="899319" rtl="0" eaLnBrk="1" fontAlgn="auto" latinLnBrk="0" hangingPunct="1">
              <a:lnSpc>
                <a:spcPct val="100000"/>
              </a:lnSpc>
              <a:spcBef>
                <a:spcPts val="0"/>
              </a:spcBef>
              <a:spcAft>
                <a:spcPts val="0"/>
              </a:spcAft>
              <a:buClrTx/>
              <a:buSzTx/>
              <a:buFont typeface="Arial" pitchFamily="34" charset="0"/>
              <a:buChar char="•"/>
              <a:tabLst/>
              <a:defRPr/>
            </a:pPr>
            <a:r>
              <a:rPr lang="en-US" dirty="0" smtClean="0"/>
              <a:t>Analyzing data for implementation support and sustainability </a:t>
            </a:r>
          </a:p>
          <a:p>
            <a:pPr marL="171394" indent="-171394" defTabSz="899319">
              <a:buFont typeface="Arial" pitchFamily="34" charset="0"/>
              <a:buChar char="•"/>
              <a:defRPr/>
            </a:pPr>
            <a:r>
              <a:rPr lang="en-US" dirty="0" smtClean="0"/>
              <a:t>Supporting</a:t>
            </a:r>
            <a:r>
              <a:rPr lang="en-US" baseline="0" dirty="0" smtClean="0"/>
              <a:t> Building Implementation Teams as they drive implementation in their schools</a:t>
            </a:r>
          </a:p>
          <a:p>
            <a:pPr marL="171394" indent="-171394" defTabSz="899319">
              <a:buFont typeface="Arial" pitchFamily="34" charset="0"/>
              <a:buChar char="•"/>
              <a:defRPr/>
            </a:pPr>
            <a:r>
              <a:rPr lang="en-US" baseline="0" dirty="0" smtClean="0"/>
              <a:t>Support educators in the use of </a:t>
            </a:r>
            <a:r>
              <a:rPr lang="en-US" dirty="0" smtClean="0"/>
              <a:t>digital </a:t>
            </a:r>
            <a:r>
              <a:rPr lang="en-US" dirty="0"/>
              <a:t>tools to </a:t>
            </a:r>
            <a:r>
              <a:rPr lang="en-US" dirty="0" smtClean="0"/>
              <a:t>help gather </a:t>
            </a:r>
            <a:r>
              <a:rPr lang="en-US" dirty="0"/>
              <a:t>and </a:t>
            </a:r>
            <a:r>
              <a:rPr lang="en-US" dirty="0" smtClean="0"/>
              <a:t>organize </a:t>
            </a:r>
            <a:r>
              <a:rPr lang="en-US" dirty="0"/>
              <a:t>evidence of </a:t>
            </a:r>
            <a:r>
              <a:rPr lang="en-US" dirty="0" smtClean="0"/>
              <a:t>learning</a:t>
            </a:r>
          </a:p>
          <a:p>
            <a:pPr marL="171394" indent="-171394" defTabSz="899319">
              <a:buFont typeface="Arial" pitchFamily="34" charset="0"/>
              <a:buChar char="•"/>
              <a:defRPr/>
            </a:pPr>
            <a:r>
              <a:rPr lang="en-US" dirty="0" smtClean="0"/>
              <a:t>Providing resources and professional</a:t>
            </a:r>
            <a:r>
              <a:rPr lang="en-US" baseline="0" dirty="0" smtClean="0"/>
              <a:t> development </a:t>
            </a:r>
            <a:r>
              <a:rPr lang="en-US" dirty="0" smtClean="0"/>
              <a:t>regarding</a:t>
            </a:r>
            <a:r>
              <a:rPr lang="en-US" baseline="0" dirty="0" smtClean="0"/>
              <a:t> collecting evidence of learning,</a:t>
            </a:r>
            <a:r>
              <a:rPr lang="en-US" dirty="0" smtClean="0"/>
              <a:t> using the evidence collected to map</a:t>
            </a:r>
            <a:r>
              <a:rPr lang="en-US" baseline="0" dirty="0" smtClean="0"/>
              <a:t> where children are on the progression and deciding what instructional steps come next.  </a:t>
            </a:r>
          </a:p>
          <a:p>
            <a:pPr marL="171394" indent="-171394" defTabSz="899319">
              <a:buFont typeface="Arial" pitchFamily="34" charset="0"/>
              <a:buChar char="•"/>
              <a:defRPr/>
            </a:pPr>
            <a:r>
              <a:rPr lang="en-US" baseline="0" dirty="0" smtClean="0"/>
              <a:t>Providing resources, tools, and professional development regarding </a:t>
            </a:r>
            <a:r>
              <a:rPr lang="en-US" dirty="0" smtClean="0"/>
              <a:t>effective </a:t>
            </a:r>
            <a:r>
              <a:rPr lang="en-US" dirty="0"/>
              <a:t>use of formative assessment in the </a:t>
            </a:r>
            <a:r>
              <a:rPr lang="en-US" dirty="0" smtClean="0"/>
              <a:t>classroom</a:t>
            </a:r>
          </a:p>
          <a:p>
            <a:pPr marL="171394" indent="-171394" defTabSz="899319">
              <a:buFont typeface="Arial" pitchFamily="34" charset="0"/>
              <a:buChar char="•"/>
              <a:defRPr/>
            </a:pPr>
            <a:r>
              <a:rPr lang="en-US" dirty="0" smtClean="0"/>
              <a:t>Identifying resources that will help teachers align instruction with the NC Standard Course of Study.</a:t>
            </a:r>
            <a:endParaRPr lang="en-US" dirty="0"/>
          </a:p>
        </p:txBody>
      </p:sp>
      <p:sp>
        <p:nvSpPr>
          <p:cNvPr id="238596"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1847" indent="-284244">
              <a:defRPr sz="2400">
                <a:solidFill>
                  <a:schemeClr val="tx1"/>
                </a:solidFill>
                <a:latin typeface="Arial" charset="0"/>
                <a:ea typeface="ＭＳ Ｐゴシック" charset="0"/>
              </a:defRPr>
            </a:lvl2pPr>
            <a:lvl3pPr marL="1141663" indent="-228020">
              <a:defRPr sz="2400">
                <a:solidFill>
                  <a:schemeClr val="tx1"/>
                </a:solidFill>
                <a:latin typeface="Arial" charset="0"/>
                <a:ea typeface="ＭＳ Ｐゴシック" charset="0"/>
              </a:defRPr>
            </a:lvl3pPr>
            <a:lvl4pPr marL="1599265" indent="-228020">
              <a:defRPr sz="2400">
                <a:solidFill>
                  <a:schemeClr val="tx1"/>
                </a:solidFill>
                <a:latin typeface="Arial" charset="0"/>
                <a:ea typeface="ＭＳ Ｐゴシック" charset="0"/>
              </a:defRPr>
            </a:lvl4pPr>
            <a:lvl5pPr marL="2056868" indent="-228020">
              <a:defRPr sz="2400">
                <a:solidFill>
                  <a:schemeClr val="tx1"/>
                </a:solidFill>
                <a:latin typeface="Arial" charset="0"/>
                <a:ea typeface="ＭＳ Ｐゴシック" charset="0"/>
              </a:defRPr>
            </a:lvl5pPr>
            <a:lvl6pPr marL="2506661" indent="-228020" eaLnBrk="0" fontAlgn="base" hangingPunct="0">
              <a:spcBef>
                <a:spcPct val="0"/>
              </a:spcBef>
              <a:spcAft>
                <a:spcPct val="0"/>
              </a:spcAft>
              <a:defRPr sz="2400">
                <a:solidFill>
                  <a:schemeClr val="tx1"/>
                </a:solidFill>
                <a:latin typeface="Arial" charset="0"/>
                <a:ea typeface="ＭＳ Ｐゴシック" charset="0"/>
              </a:defRPr>
            </a:lvl6pPr>
            <a:lvl7pPr marL="2956455" indent="-228020" eaLnBrk="0" fontAlgn="base" hangingPunct="0">
              <a:spcBef>
                <a:spcPct val="0"/>
              </a:spcBef>
              <a:spcAft>
                <a:spcPct val="0"/>
              </a:spcAft>
              <a:defRPr sz="2400">
                <a:solidFill>
                  <a:schemeClr val="tx1"/>
                </a:solidFill>
                <a:latin typeface="Arial" charset="0"/>
                <a:ea typeface="ＭＳ Ｐゴシック" charset="0"/>
              </a:defRPr>
            </a:lvl7pPr>
            <a:lvl8pPr marL="3406248" indent="-228020" eaLnBrk="0" fontAlgn="base" hangingPunct="0">
              <a:spcBef>
                <a:spcPct val="0"/>
              </a:spcBef>
              <a:spcAft>
                <a:spcPct val="0"/>
              </a:spcAft>
              <a:defRPr sz="2400">
                <a:solidFill>
                  <a:schemeClr val="tx1"/>
                </a:solidFill>
                <a:latin typeface="Arial" charset="0"/>
                <a:ea typeface="ＭＳ Ｐゴシック" charset="0"/>
              </a:defRPr>
            </a:lvl8pPr>
            <a:lvl9pPr marL="3856041" indent="-228020" eaLnBrk="0" fontAlgn="base" hangingPunct="0">
              <a:spcBef>
                <a:spcPct val="0"/>
              </a:spcBef>
              <a:spcAft>
                <a:spcPct val="0"/>
              </a:spcAft>
              <a:defRPr sz="2400">
                <a:solidFill>
                  <a:schemeClr val="tx1"/>
                </a:solidFill>
                <a:latin typeface="Arial" charset="0"/>
                <a:ea typeface="ＭＳ Ｐゴシック" charset="0"/>
              </a:defRPr>
            </a:lvl9pPr>
          </a:lstStyle>
          <a:p>
            <a:fld id="{02ABBB03-1050-4D4A-AD56-BDF3018C5CFC}" type="slidenum">
              <a:rPr lang="en-US" sz="1200">
                <a:solidFill>
                  <a:srgbClr val="000000"/>
                </a:solidFill>
              </a:rPr>
              <a:pPr/>
              <a:t>5</a:t>
            </a:fld>
            <a:endParaRPr lang="en-US" sz="1200">
              <a:solidFill>
                <a:srgbClr val="000000"/>
              </a:solidFill>
            </a:endParaRPr>
          </a:p>
        </p:txBody>
      </p:sp>
    </p:spTree>
    <p:extLst>
      <p:ext uri="{BB962C8B-B14F-4D97-AF65-F5344CB8AC3E}">
        <p14:creationId xmlns:p14="http://schemas.microsoft.com/office/powerpoint/2010/main" val="39474682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74CF753-5114-4CFD-A404-E726621EA4C5}" type="datetimeFigureOut">
              <a:rPr lang="en-US" smtClean="0"/>
              <a:t>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617ADB-05F5-4CEA-BF1C-EC043E74AEA2}" type="slidenum">
              <a:rPr lang="en-US" smtClean="0"/>
              <a:t>‹#›</a:t>
            </a:fld>
            <a:endParaRPr lang="en-US"/>
          </a:p>
        </p:txBody>
      </p:sp>
    </p:spTree>
    <p:extLst>
      <p:ext uri="{BB962C8B-B14F-4D97-AF65-F5344CB8AC3E}">
        <p14:creationId xmlns:p14="http://schemas.microsoft.com/office/powerpoint/2010/main" val="20780484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4CF753-5114-4CFD-A404-E726621EA4C5}" type="datetimeFigureOut">
              <a:rPr lang="en-US" smtClean="0"/>
              <a:t>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617ADB-05F5-4CEA-BF1C-EC043E74AEA2}" type="slidenum">
              <a:rPr lang="en-US" smtClean="0"/>
              <a:t>‹#›</a:t>
            </a:fld>
            <a:endParaRPr lang="en-US"/>
          </a:p>
        </p:txBody>
      </p:sp>
    </p:spTree>
    <p:extLst>
      <p:ext uri="{BB962C8B-B14F-4D97-AF65-F5344CB8AC3E}">
        <p14:creationId xmlns:p14="http://schemas.microsoft.com/office/powerpoint/2010/main" val="6797451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4CF753-5114-4CFD-A404-E726621EA4C5}" type="datetimeFigureOut">
              <a:rPr lang="en-US" smtClean="0"/>
              <a:t>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617ADB-05F5-4CEA-BF1C-EC043E74AEA2}" type="slidenum">
              <a:rPr lang="en-US" smtClean="0"/>
              <a:t>‹#›</a:t>
            </a:fld>
            <a:endParaRPr lang="en-US"/>
          </a:p>
        </p:txBody>
      </p:sp>
    </p:spTree>
    <p:extLst>
      <p:ext uri="{BB962C8B-B14F-4D97-AF65-F5344CB8AC3E}">
        <p14:creationId xmlns:p14="http://schemas.microsoft.com/office/powerpoint/2010/main" val="3213665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4CF753-5114-4CFD-A404-E726621EA4C5}" type="datetimeFigureOut">
              <a:rPr lang="en-US" smtClean="0"/>
              <a:t>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617ADB-05F5-4CEA-BF1C-EC043E74AEA2}" type="slidenum">
              <a:rPr lang="en-US" smtClean="0"/>
              <a:t>‹#›</a:t>
            </a:fld>
            <a:endParaRPr lang="en-US"/>
          </a:p>
        </p:txBody>
      </p:sp>
    </p:spTree>
    <p:extLst>
      <p:ext uri="{BB962C8B-B14F-4D97-AF65-F5344CB8AC3E}">
        <p14:creationId xmlns:p14="http://schemas.microsoft.com/office/powerpoint/2010/main" val="14883328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4CF753-5114-4CFD-A404-E726621EA4C5}" type="datetimeFigureOut">
              <a:rPr lang="en-US" smtClean="0"/>
              <a:t>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617ADB-05F5-4CEA-BF1C-EC043E74AEA2}" type="slidenum">
              <a:rPr lang="en-US" smtClean="0"/>
              <a:t>‹#›</a:t>
            </a:fld>
            <a:endParaRPr lang="en-US"/>
          </a:p>
        </p:txBody>
      </p:sp>
    </p:spTree>
    <p:extLst>
      <p:ext uri="{BB962C8B-B14F-4D97-AF65-F5344CB8AC3E}">
        <p14:creationId xmlns:p14="http://schemas.microsoft.com/office/powerpoint/2010/main" val="41500807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74CF753-5114-4CFD-A404-E726621EA4C5}" type="datetimeFigureOut">
              <a:rPr lang="en-US" smtClean="0"/>
              <a:t>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617ADB-05F5-4CEA-BF1C-EC043E74AEA2}" type="slidenum">
              <a:rPr lang="en-US" smtClean="0"/>
              <a:t>‹#›</a:t>
            </a:fld>
            <a:endParaRPr lang="en-US"/>
          </a:p>
        </p:txBody>
      </p:sp>
    </p:spTree>
    <p:extLst>
      <p:ext uri="{BB962C8B-B14F-4D97-AF65-F5344CB8AC3E}">
        <p14:creationId xmlns:p14="http://schemas.microsoft.com/office/powerpoint/2010/main" val="2599630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74CF753-5114-4CFD-A404-E726621EA4C5}" type="datetimeFigureOut">
              <a:rPr lang="en-US" smtClean="0"/>
              <a:t>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617ADB-05F5-4CEA-BF1C-EC043E74AEA2}" type="slidenum">
              <a:rPr lang="en-US" smtClean="0"/>
              <a:t>‹#›</a:t>
            </a:fld>
            <a:endParaRPr lang="en-US"/>
          </a:p>
        </p:txBody>
      </p:sp>
    </p:spTree>
    <p:extLst>
      <p:ext uri="{BB962C8B-B14F-4D97-AF65-F5344CB8AC3E}">
        <p14:creationId xmlns:p14="http://schemas.microsoft.com/office/powerpoint/2010/main" val="2209093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74CF753-5114-4CFD-A404-E726621EA4C5}" type="datetimeFigureOut">
              <a:rPr lang="en-US" smtClean="0"/>
              <a:t>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617ADB-05F5-4CEA-BF1C-EC043E74AEA2}" type="slidenum">
              <a:rPr lang="en-US" smtClean="0"/>
              <a:t>‹#›</a:t>
            </a:fld>
            <a:endParaRPr lang="en-US"/>
          </a:p>
        </p:txBody>
      </p:sp>
    </p:spTree>
    <p:extLst>
      <p:ext uri="{BB962C8B-B14F-4D97-AF65-F5344CB8AC3E}">
        <p14:creationId xmlns:p14="http://schemas.microsoft.com/office/powerpoint/2010/main" val="35337345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4CF753-5114-4CFD-A404-E726621EA4C5}" type="datetimeFigureOut">
              <a:rPr lang="en-US" smtClean="0"/>
              <a:t>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617ADB-05F5-4CEA-BF1C-EC043E74AEA2}" type="slidenum">
              <a:rPr lang="en-US" smtClean="0"/>
              <a:t>‹#›</a:t>
            </a:fld>
            <a:endParaRPr lang="en-US"/>
          </a:p>
        </p:txBody>
      </p:sp>
    </p:spTree>
    <p:extLst>
      <p:ext uri="{BB962C8B-B14F-4D97-AF65-F5344CB8AC3E}">
        <p14:creationId xmlns:p14="http://schemas.microsoft.com/office/powerpoint/2010/main" val="37471521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4CF753-5114-4CFD-A404-E726621EA4C5}" type="datetimeFigureOut">
              <a:rPr lang="en-US" smtClean="0"/>
              <a:t>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617ADB-05F5-4CEA-BF1C-EC043E74AEA2}" type="slidenum">
              <a:rPr lang="en-US" smtClean="0"/>
              <a:t>‹#›</a:t>
            </a:fld>
            <a:endParaRPr lang="en-US"/>
          </a:p>
        </p:txBody>
      </p:sp>
    </p:spTree>
    <p:extLst>
      <p:ext uri="{BB962C8B-B14F-4D97-AF65-F5344CB8AC3E}">
        <p14:creationId xmlns:p14="http://schemas.microsoft.com/office/powerpoint/2010/main" val="1203042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4CF753-5114-4CFD-A404-E726621EA4C5}" type="datetimeFigureOut">
              <a:rPr lang="en-US" smtClean="0"/>
              <a:t>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617ADB-05F5-4CEA-BF1C-EC043E74AEA2}" type="slidenum">
              <a:rPr lang="en-US" smtClean="0"/>
              <a:t>‹#›</a:t>
            </a:fld>
            <a:endParaRPr lang="en-US"/>
          </a:p>
        </p:txBody>
      </p:sp>
    </p:spTree>
    <p:extLst>
      <p:ext uri="{BB962C8B-B14F-4D97-AF65-F5344CB8AC3E}">
        <p14:creationId xmlns:p14="http://schemas.microsoft.com/office/powerpoint/2010/main" val="1166494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4CF753-5114-4CFD-A404-E726621EA4C5}" type="datetimeFigureOut">
              <a:rPr lang="en-US" smtClean="0"/>
              <a:t>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617ADB-05F5-4CEA-BF1C-EC043E74AEA2}" type="slidenum">
              <a:rPr lang="en-US" smtClean="0"/>
              <a:t>‹#›</a:t>
            </a:fld>
            <a:endParaRPr lang="en-US"/>
          </a:p>
        </p:txBody>
      </p:sp>
    </p:spTree>
    <p:extLst>
      <p:ext uri="{BB962C8B-B14F-4D97-AF65-F5344CB8AC3E}">
        <p14:creationId xmlns:p14="http://schemas.microsoft.com/office/powerpoint/2010/main" val="32692047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gif"/><Relationship Id="rId7"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emf"/><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Title 1"/>
          <p:cNvSpPr>
            <a:spLocks noGrp="1"/>
          </p:cNvSpPr>
          <p:nvPr>
            <p:ph type="title"/>
          </p:nvPr>
        </p:nvSpPr>
        <p:spPr>
          <a:xfrm>
            <a:off x="1828801" y="228601"/>
            <a:ext cx="8358188" cy="1203325"/>
          </a:xfrm>
        </p:spPr>
        <p:txBody>
          <a:bodyPr>
            <a:normAutofit/>
          </a:bodyPr>
          <a:lstStyle/>
          <a:p>
            <a:pPr eaLnBrk="1" hangingPunct="1"/>
            <a:r>
              <a:rPr lang="en-US" b="1" dirty="0">
                <a:latin typeface="Calibri" charset="0"/>
              </a:rPr>
              <a:t>Structures for Implementation</a:t>
            </a:r>
          </a:p>
        </p:txBody>
      </p:sp>
      <p:pic>
        <p:nvPicPr>
          <p:cNvPr id="186372" name="Content Placeholder 2"/>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a:xfrm>
            <a:off x="4800600" y="1447801"/>
            <a:ext cx="2741612" cy="4525963"/>
          </a:xfrm>
        </p:spPr>
      </p:pic>
    </p:spTree>
    <p:extLst>
      <p:ext uri="{BB962C8B-B14F-4D97-AF65-F5344CB8AC3E}">
        <p14:creationId xmlns:p14="http://schemas.microsoft.com/office/powerpoint/2010/main" val="37280281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ChangeArrowheads="1"/>
          </p:cNvSpPr>
          <p:nvPr>
            <p:ph type="title"/>
          </p:nvPr>
        </p:nvSpPr>
        <p:spPr>
          <a:xfrm>
            <a:off x="2154238" y="152400"/>
            <a:ext cx="8229600" cy="1143000"/>
          </a:xfrm>
        </p:spPr>
        <p:txBody>
          <a:bodyPr>
            <a:normAutofit/>
          </a:bodyPr>
          <a:lstStyle/>
          <a:p>
            <a:r>
              <a:rPr lang="en-US" sz="4000" b="1" dirty="0">
                <a:latin typeface="Calibri" charset="0"/>
              </a:rPr>
              <a:t>Why Focus on Implementation?</a:t>
            </a:r>
          </a:p>
        </p:txBody>
      </p:sp>
      <p:grpSp>
        <p:nvGrpSpPr>
          <p:cNvPr id="2" name="Group 4"/>
          <p:cNvGrpSpPr>
            <a:grpSpLocks/>
          </p:cNvGrpSpPr>
          <p:nvPr/>
        </p:nvGrpSpPr>
        <p:grpSpPr bwMode="auto">
          <a:xfrm>
            <a:off x="3238500" y="2856571"/>
            <a:ext cx="2228850" cy="1524000"/>
            <a:chOff x="912" y="2016"/>
            <a:chExt cx="1872" cy="960"/>
          </a:xfrm>
          <a:noFill/>
        </p:grpSpPr>
        <p:sp>
          <p:nvSpPr>
            <p:cNvPr id="9230" name="Oval 5"/>
            <p:cNvSpPr>
              <a:spLocks noChangeArrowheads="1"/>
            </p:cNvSpPr>
            <p:nvPr/>
          </p:nvSpPr>
          <p:spPr bwMode="auto">
            <a:xfrm>
              <a:off x="912" y="2016"/>
              <a:ext cx="1872" cy="960"/>
            </a:xfrm>
            <a:prstGeom prst="ellipse">
              <a:avLst/>
            </a:prstGeom>
            <a:grpFill/>
            <a:ln w="9525">
              <a:solidFill>
                <a:schemeClr val="tx1"/>
              </a:solidFill>
              <a:round/>
              <a:headEnd/>
              <a:tailEnd/>
            </a:ln>
          </p:spPr>
          <p:txBody>
            <a:bodyPr wrap="none" anchor="ctr"/>
            <a:lstStyle/>
            <a:p>
              <a:pPr>
                <a:defRPr/>
              </a:pPr>
              <a:endParaRPr lang="en-US">
                <a:solidFill>
                  <a:srgbClr val="000000"/>
                </a:solidFill>
                <a:ea typeface="ＭＳ Ｐゴシック" pitchFamily="34" charset="-128"/>
              </a:endParaRPr>
            </a:p>
          </p:txBody>
        </p:sp>
        <p:sp>
          <p:nvSpPr>
            <p:cNvPr id="9231" name="Text Box 6"/>
            <p:cNvSpPr txBox="1">
              <a:spLocks noChangeArrowheads="1"/>
            </p:cNvSpPr>
            <p:nvPr/>
          </p:nvSpPr>
          <p:spPr bwMode="auto">
            <a:xfrm>
              <a:off x="1104" y="2352"/>
              <a:ext cx="1344" cy="233"/>
            </a:xfrm>
            <a:prstGeom prst="rect">
              <a:avLst/>
            </a:prstGeom>
            <a:grpFill/>
            <a:ln w="9525">
              <a:noFill/>
              <a:miter lim="800000"/>
              <a:headEnd/>
              <a:tailEnd/>
            </a:ln>
          </p:spPr>
          <p:txBody>
            <a:bodyPr>
              <a:spAutoFit/>
            </a:bodyPr>
            <a:lstStyle/>
            <a:p>
              <a:pPr algn="ctr">
                <a:spcBef>
                  <a:spcPct val="50000"/>
                </a:spcBef>
                <a:defRPr/>
              </a:pPr>
              <a:r>
                <a:rPr lang="en-US" b="1" dirty="0">
                  <a:solidFill>
                    <a:srgbClr val="001574"/>
                  </a:solidFill>
                  <a:ea typeface="ＭＳ Ｐゴシック" pitchFamily="34" charset="-128"/>
                </a:rPr>
                <a:t>RESEARCH</a:t>
              </a:r>
            </a:p>
          </p:txBody>
        </p:sp>
      </p:grpSp>
      <p:grpSp>
        <p:nvGrpSpPr>
          <p:cNvPr id="3" name="Group 7"/>
          <p:cNvGrpSpPr>
            <a:grpSpLocks/>
          </p:cNvGrpSpPr>
          <p:nvPr/>
        </p:nvGrpSpPr>
        <p:grpSpPr bwMode="auto">
          <a:xfrm>
            <a:off x="6981825" y="2932771"/>
            <a:ext cx="2114550" cy="1447800"/>
            <a:chOff x="3984" y="2016"/>
            <a:chExt cx="1776" cy="912"/>
          </a:xfrm>
          <a:noFill/>
        </p:grpSpPr>
        <p:sp>
          <p:nvSpPr>
            <p:cNvPr id="9228" name="Oval 8"/>
            <p:cNvSpPr>
              <a:spLocks noChangeArrowheads="1"/>
            </p:cNvSpPr>
            <p:nvPr/>
          </p:nvSpPr>
          <p:spPr bwMode="auto">
            <a:xfrm>
              <a:off x="3984" y="2016"/>
              <a:ext cx="1776" cy="912"/>
            </a:xfrm>
            <a:prstGeom prst="ellipse">
              <a:avLst/>
            </a:prstGeom>
            <a:grpFill/>
            <a:ln w="9525">
              <a:solidFill>
                <a:schemeClr val="tx1"/>
              </a:solidFill>
              <a:round/>
              <a:headEnd/>
              <a:tailEnd/>
            </a:ln>
          </p:spPr>
          <p:txBody>
            <a:bodyPr wrap="none" anchor="ctr"/>
            <a:lstStyle/>
            <a:p>
              <a:pPr>
                <a:defRPr/>
              </a:pPr>
              <a:endParaRPr lang="en-US">
                <a:solidFill>
                  <a:srgbClr val="000000"/>
                </a:solidFill>
                <a:ea typeface="ＭＳ Ｐゴシック" pitchFamily="34" charset="-128"/>
              </a:endParaRPr>
            </a:p>
          </p:txBody>
        </p:sp>
        <p:sp>
          <p:nvSpPr>
            <p:cNvPr id="9229" name="Text Box 9"/>
            <p:cNvSpPr txBox="1">
              <a:spLocks noChangeArrowheads="1"/>
            </p:cNvSpPr>
            <p:nvPr/>
          </p:nvSpPr>
          <p:spPr bwMode="auto">
            <a:xfrm>
              <a:off x="4128" y="2304"/>
              <a:ext cx="1344" cy="233"/>
            </a:xfrm>
            <a:prstGeom prst="rect">
              <a:avLst/>
            </a:prstGeom>
            <a:grpFill/>
            <a:ln w="9525">
              <a:noFill/>
              <a:miter lim="800000"/>
              <a:headEnd/>
              <a:tailEnd/>
            </a:ln>
          </p:spPr>
          <p:txBody>
            <a:bodyPr>
              <a:spAutoFit/>
            </a:bodyPr>
            <a:lstStyle/>
            <a:p>
              <a:pPr algn="ctr">
                <a:spcBef>
                  <a:spcPct val="50000"/>
                </a:spcBef>
                <a:defRPr/>
              </a:pPr>
              <a:r>
                <a:rPr lang="en-US" b="1">
                  <a:solidFill>
                    <a:srgbClr val="001574"/>
                  </a:solidFill>
                  <a:ea typeface="ＭＳ Ｐゴシック" pitchFamily="34" charset="-128"/>
                </a:rPr>
                <a:t>PRACTICE</a:t>
              </a:r>
            </a:p>
          </p:txBody>
        </p:sp>
      </p:grpSp>
      <p:sp>
        <p:nvSpPr>
          <p:cNvPr id="187397" name="Text Box 10"/>
          <p:cNvSpPr txBox="1">
            <a:spLocks noChangeArrowheads="1"/>
          </p:cNvSpPr>
          <p:nvPr/>
        </p:nvSpPr>
        <p:spPr bwMode="auto">
          <a:xfrm>
            <a:off x="5667375" y="3313114"/>
            <a:ext cx="1085850" cy="5794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200">
                <a:solidFill>
                  <a:srgbClr val="000099"/>
                </a:solidFill>
                <a:latin typeface="Calibri" charset="0"/>
                <a:ea typeface="ＭＳ Ｐゴシック" charset="0"/>
              </a:defRPr>
            </a:lvl1pPr>
            <a:lvl2pPr>
              <a:defRPr sz="2800">
                <a:solidFill>
                  <a:srgbClr val="000099"/>
                </a:solidFill>
                <a:latin typeface="Calibri" charset="0"/>
                <a:ea typeface="ＭＳ Ｐゴシック" charset="0"/>
              </a:defRPr>
            </a:lvl2pPr>
            <a:lvl3pPr>
              <a:defRPr sz="2400">
                <a:solidFill>
                  <a:srgbClr val="000099"/>
                </a:solidFill>
                <a:latin typeface="Calibri" charset="0"/>
                <a:ea typeface="ＭＳ Ｐゴシック" charset="0"/>
              </a:defRPr>
            </a:lvl3pPr>
            <a:lvl4pPr>
              <a:defRPr sz="2000">
                <a:solidFill>
                  <a:srgbClr val="000099"/>
                </a:solidFill>
                <a:latin typeface="Calibri" charset="0"/>
                <a:ea typeface="ＭＳ Ｐゴシック" charset="0"/>
              </a:defRPr>
            </a:lvl4pPr>
            <a:lvl5pPr>
              <a:defRPr sz="2000">
                <a:solidFill>
                  <a:srgbClr val="000099"/>
                </a:solidFill>
                <a:latin typeface="Calibri" charset="0"/>
                <a:ea typeface="ＭＳ Ｐゴシック" charset="0"/>
              </a:defRPr>
            </a:lvl5pPr>
            <a:lvl6pPr eaLnBrk="0" fontAlgn="base" hangingPunct="0">
              <a:spcAft>
                <a:spcPct val="0"/>
              </a:spcAft>
              <a:buFont typeface="Arial" charset="0"/>
              <a:buChar char="»"/>
              <a:defRPr sz="2000">
                <a:solidFill>
                  <a:srgbClr val="000099"/>
                </a:solidFill>
                <a:latin typeface="Calibri" charset="0"/>
                <a:ea typeface="ＭＳ Ｐゴシック" charset="0"/>
              </a:defRPr>
            </a:lvl6pPr>
            <a:lvl7pPr eaLnBrk="0" fontAlgn="base" hangingPunct="0">
              <a:spcAft>
                <a:spcPct val="0"/>
              </a:spcAft>
              <a:buFont typeface="Arial" charset="0"/>
              <a:buChar char="»"/>
              <a:defRPr sz="2000">
                <a:solidFill>
                  <a:srgbClr val="000099"/>
                </a:solidFill>
                <a:latin typeface="Calibri" charset="0"/>
                <a:ea typeface="ＭＳ Ｐゴシック" charset="0"/>
              </a:defRPr>
            </a:lvl7pPr>
            <a:lvl8pPr eaLnBrk="0" fontAlgn="base" hangingPunct="0">
              <a:spcAft>
                <a:spcPct val="0"/>
              </a:spcAft>
              <a:buFont typeface="Arial" charset="0"/>
              <a:buChar char="»"/>
              <a:defRPr sz="2000">
                <a:solidFill>
                  <a:srgbClr val="000099"/>
                </a:solidFill>
                <a:latin typeface="Calibri" charset="0"/>
                <a:ea typeface="ＭＳ Ｐゴシック" charset="0"/>
              </a:defRPr>
            </a:lvl8pPr>
            <a:lvl9pPr eaLnBrk="0" fontAlgn="base" hangingPunct="0">
              <a:spcAft>
                <a:spcPct val="0"/>
              </a:spcAft>
              <a:buFont typeface="Arial" charset="0"/>
              <a:buChar char="»"/>
              <a:defRPr sz="2000">
                <a:solidFill>
                  <a:srgbClr val="000099"/>
                </a:solidFill>
                <a:latin typeface="Calibri" charset="0"/>
                <a:ea typeface="ＭＳ Ｐゴシック" charset="0"/>
              </a:defRPr>
            </a:lvl9pPr>
          </a:lstStyle>
          <a:p>
            <a:pPr algn="ctr">
              <a:spcBef>
                <a:spcPct val="50000"/>
              </a:spcBef>
            </a:pPr>
            <a:r>
              <a:rPr lang="en-US" b="1">
                <a:solidFill>
                  <a:srgbClr val="0000E5"/>
                </a:solidFill>
                <a:latin typeface="Arial" charset="0"/>
              </a:rPr>
              <a:t>GAP</a:t>
            </a:r>
          </a:p>
        </p:txBody>
      </p:sp>
      <p:sp>
        <p:nvSpPr>
          <p:cNvPr id="187398" name="Rectangle 14"/>
          <p:cNvSpPr>
            <a:spLocks noChangeArrowheads="1"/>
          </p:cNvSpPr>
          <p:nvPr/>
        </p:nvSpPr>
        <p:spPr bwMode="auto">
          <a:xfrm>
            <a:off x="6524625" y="4419600"/>
            <a:ext cx="2228850" cy="838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solidFill>
                <a:srgbClr val="000000"/>
              </a:solidFill>
            </a:endParaRPr>
          </a:p>
        </p:txBody>
      </p:sp>
      <p:sp>
        <p:nvSpPr>
          <p:cNvPr id="17" name="Rectangle 16"/>
          <p:cNvSpPr>
            <a:spLocks noChangeArrowheads="1"/>
          </p:cNvSpPr>
          <p:nvPr/>
        </p:nvSpPr>
        <p:spPr bwMode="auto">
          <a:xfrm>
            <a:off x="1923222" y="1295400"/>
            <a:ext cx="8305800" cy="138499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r>
              <a:rPr lang="en-US" sz="2800" dirty="0">
                <a:solidFill>
                  <a:srgbClr val="000000"/>
                </a:solidFill>
              </a:rPr>
              <a:t>Implementation is defined as </a:t>
            </a:r>
            <a:r>
              <a:rPr lang="en-US" sz="2800" b="1" i="1" dirty="0">
                <a:solidFill>
                  <a:srgbClr val="000000"/>
                </a:solidFill>
              </a:rPr>
              <a:t>a specified set of activities</a:t>
            </a:r>
            <a:r>
              <a:rPr lang="en-US" sz="2800" dirty="0">
                <a:solidFill>
                  <a:srgbClr val="000000"/>
                </a:solidFill>
              </a:rPr>
              <a:t> designed to put into practice an activity or program of</a:t>
            </a:r>
            <a:r>
              <a:rPr lang="en-US" sz="2800" b="1" dirty="0">
                <a:solidFill>
                  <a:srgbClr val="000000"/>
                </a:solidFill>
              </a:rPr>
              <a:t> known dimensions. </a:t>
            </a:r>
          </a:p>
        </p:txBody>
      </p:sp>
      <p:sp>
        <p:nvSpPr>
          <p:cNvPr id="9226" name="Oval 12"/>
          <p:cNvSpPr>
            <a:spLocks noChangeArrowheads="1"/>
          </p:cNvSpPr>
          <p:nvPr/>
        </p:nvSpPr>
        <p:spPr bwMode="auto">
          <a:xfrm>
            <a:off x="4953000" y="2855914"/>
            <a:ext cx="2400300" cy="1639887"/>
          </a:xfrm>
          <a:prstGeom prst="ellipse">
            <a:avLst/>
          </a:prstGeom>
          <a:solidFill>
            <a:schemeClr val="bg1"/>
          </a:solidFill>
          <a:ln w="28575">
            <a:solidFill>
              <a:schemeClr val="tx1"/>
            </a:solidFill>
            <a:round/>
            <a:headEnd/>
            <a:tailEnd/>
          </a:ln>
        </p:spPr>
        <p:txBody>
          <a:bodyPr wrap="none" anchor="ctr"/>
          <a:lstStyle/>
          <a:p>
            <a:pPr algn="ctr"/>
            <a:r>
              <a:rPr lang="en-US" b="1" dirty="0">
                <a:solidFill>
                  <a:srgbClr val="C00000"/>
                </a:solidFill>
              </a:rPr>
              <a:t>IMPLEMENTATION</a:t>
            </a:r>
            <a:endParaRPr lang="en-US" dirty="0">
              <a:solidFill>
                <a:srgbClr val="000000"/>
              </a:solidFill>
            </a:endParaRPr>
          </a:p>
        </p:txBody>
      </p:sp>
      <p:sp>
        <p:nvSpPr>
          <p:cNvPr id="16" name="TextBox 19"/>
          <p:cNvSpPr txBox="1">
            <a:spLocks noChangeArrowheads="1"/>
          </p:cNvSpPr>
          <p:nvPr/>
        </p:nvSpPr>
        <p:spPr bwMode="auto">
          <a:xfrm>
            <a:off x="3124200" y="4572000"/>
            <a:ext cx="6362700" cy="5847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3200">
                <a:solidFill>
                  <a:srgbClr val="000099"/>
                </a:solidFill>
                <a:latin typeface="Calibri" charset="0"/>
                <a:ea typeface="ＭＳ Ｐゴシック" charset="0"/>
              </a:defRPr>
            </a:lvl1pPr>
            <a:lvl2pPr>
              <a:defRPr sz="2800">
                <a:solidFill>
                  <a:srgbClr val="000099"/>
                </a:solidFill>
                <a:latin typeface="Calibri" charset="0"/>
                <a:ea typeface="ＭＳ Ｐゴシック" charset="0"/>
              </a:defRPr>
            </a:lvl2pPr>
            <a:lvl3pPr>
              <a:defRPr sz="2400">
                <a:solidFill>
                  <a:srgbClr val="000099"/>
                </a:solidFill>
                <a:latin typeface="Calibri" charset="0"/>
                <a:ea typeface="ＭＳ Ｐゴシック" charset="0"/>
              </a:defRPr>
            </a:lvl3pPr>
            <a:lvl4pPr>
              <a:defRPr sz="2000">
                <a:solidFill>
                  <a:srgbClr val="000099"/>
                </a:solidFill>
                <a:latin typeface="Calibri" charset="0"/>
                <a:ea typeface="ＭＳ Ｐゴシック" charset="0"/>
              </a:defRPr>
            </a:lvl4pPr>
            <a:lvl5pPr>
              <a:defRPr sz="2000">
                <a:solidFill>
                  <a:srgbClr val="000099"/>
                </a:solidFill>
                <a:latin typeface="Calibri" charset="0"/>
                <a:ea typeface="ＭＳ Ｐゴシック" charset="0"/>
              </a:defRPr>
            </a:lvl5pPr>
            <a:lvl6pPr eaLnBrk="0" fontAlgn="base" hangingPunct="0">
              <a:spcAft>
                <a:spcPct val="0"/>
              </a:spcAft>
              <a:buFont typeface="Arial" charset="0"/>
              <a:buChar char="»"/>
              <a:defRPr sz="2000">
                <a:solidFill>
                  <a:srgbClr val="000099"/>
                </a:solidFill>
                <a:latin typeface="Calibri" charset="0"/>
                <a:ea typeface="ＭＳ Ｐゴシック" charset="0"/>
              </a:defRPr>
            </a:lvl6pPr>
            <a:lvl7pPr eaLnBrk="0" fontAlgn="base" hangingPunct="0">
              <a:spcAft>
                <a:spcPct val="0"/>
              </a:spcAft>
              <a:buFont typeface="Arial" charset="0"/>
              <a:buChar char="»"/>
              <a:defRPr sz="2000">
                <a:solidFill>
                  <a:srgbClr val="000099"/>
                </a:solidFill>
                <a:latin typeface="Calibri" charset="0"/>
                <a:ea typeface="ＭＳ Ｐゴシック" charset="0"/>
              </a:defRPr>
            </a:lvl7pPr>
            <a:lvl8pPr eaLnBrk="0" fontAlgn="base" hangingPunct="0">
              <a:spcAft>
                <a:spcPct val="0"/>
              </a:spcAft>
              <a:buFont typeface="Arial" charset="0"/>
              <a:buChar char="»"/>
              <a:defRPr sz="2000">
                <a:solidFill>
                  <a:srgbClr val="000099"/>
                </a:solidFill>
                <a:latin typeface="Calibri" charset="0"/>
                <a:ea typeface="ＭＳ Ｐゴシック" charset="0"/>
              </a:defRPr>
            </a:lvl8pPr>
            <a:lvl9pPr eaLnBrk="0" fontAlgn="base" hangingPunct="0">
              <a:spcAft>
                <a:spcPct val="0"/>
              </a:spcAft>
              <a:buFont typeface="Arial" charset="0"/>
              <a:buChar char="»"/>
              <a:defRPr sz="2000">
                <a:solidFill>
                  <a:srgbClr val="000099"/>
                </a:solidFill>
                <a:latin typeface="Calibri" charset="0"/>
                <a:ea typeface="ＭＳ Ｐゴシック" charset="0"/>
              </a:defRPr>
            </a:lvl9pPr>
          </a:lstStyle>
          <a:p>
            <a:pPr algn="ctr">
              <a:spcBef>
                <a:spcPts val="1200"/>
              </a:spcBef>
            </a:pPr>
            <a:r>
              <a:rPr lang="en-US" b="1" dirty="0">
                <a:solidFill>
                  <a:srgbClr val="C00000"/>
                </a:solidFill>
                <a:latin typeface="Arial" charset="0"/>
              </a:rPr>
              <a:t>Why Focus on Implementation?</a:t>
            </a:r>
          </a:p>
        </p:txBody>
      </p:sp>
      <p:sp>
        <p:nvSpPr>
          <p:cNvPr id="18" name="TextBox 17"/>
          <p:cNvSpPr txBox="1">
            <a:spLocks noChangeArrowheads="1"/>
          </p:cNvSpPr>
          <p:nvPr/>
        </p:nvSpPr>
        <p:spPr bwMode="auto">
          <a:xfrm>
            <a:off x="1757334" y="5257801"/>
            <a:ext cx="8910666"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3200">
                <a:solidFill>
                  <a:srgbClr val="000099"/>
                </a:solidFill>
                <a:latin typeface="Calibri" charset="0"/>
                <a:ea typeface="ＭＳ Ｐゴシック" charset="0"/>
              </a:defRPr>
            </a:lvl1pPr>
            <a:lvl2pPr>
              <a:defRPr sz="2800">
                <a:solidFill>
                  <a:srgbClr val="000099"/>
                </a:solidFill>
                <a:latin typeface="Calibri" charset="0"/>
                <a:ea typeface="ＭＳ Ｐゴシック" charset="0"/>
              </a:defRPr>
            </a:lvl2pPr>
            <a:lvl3pPr>
              <a:defRPr sz="2400">
                <a:solidFill>
                  <a:srgbClr val="000099"/>
                </a:solidFill>
                <a:latin typeface="Calibri" charset="0"/>
                <a:ea typeface="ＭＳ Ｐゴシック" charset="0"/>
              </a:defRPr>
            </a:lvl3pPr>
            <a:lvl4pPr>
              <a:defRPr sz="2000">
                <a:solidFill>
                  <a:srgbClr val="000099"/>
                </a:solidFill>
                <a:latin typeface="Calibri" charset="0"/>
                <a:ea typeface="ＭＳ Ｐゴシック" charset="0"/>
              </a:defRPr>
            </a:lvl4pPr>
            <a:lvl5pPr>
              <a:defRPr sz="2000">
                <a:solidFill>
                  <a:srgbClr val="000099"/>
                </a:solidFill>
                <a:latin typeface="Calibri" charset="0"/>
                <a:ea typeface="ＭＳ Ｐゴシック" charset="0"/>
              </a:defRPr>
            </a:lvl5pPr>
            <a:lvl6pPr eaLnBrk="0" fontAlgn="base" hangingPunct="0">
              <a:spcAft>
                <a:spcPct val="0"/>
              </a:spcAft>
              <a:buFont typeface="Arial" charset="0"/>
              <a:buChar char="»"/>
              <a:defRPr sz="2000">
                <a:solidFill>
                  <a:srgbClr val="000099"/>
                </a:solidFill>
                <a:latin typeface="Calibri" charset="0"/>
                <a:ea typeface="ＭＳ Ｐゴシック" charset="0"/>
              </a:defRPr>
            </a:lvl6pPr>
            <a:lvl7pPr eaLnBrk="0" fontAlgn="base" hangingPunct="0">
              <a:spcAft>
                <a:spcPct val="0"/>
              </a:spcAft>
              <a:buFont typeface="Arial" charset="0"/>
              <a:buChar char="»"/>
              <a:defRPr sz="2000">
                <a:solidFill>
                  <a:srgbClr val="000099"/>
                </a:solidFill>
                <a:latin typeface="Calibri" charset="0"/>
                <a:ea typeface="ＭＳ Ｐゴシック" charset="0"/>
              </a:defRPr>
            </a:lvl7pPr>
            <a:lvl8pPr eaLnBrk="0" fontAlgn="base" hangingPunct="0">
              <a:spcAft>
                <a:spcPct val="0"/>
              </a:spcAft>
              <a:buFont typeface="Arial" charset="0"/>
              <a:buChar char="»"/>
              <a:defRPr sz="2000">
                <a:solidFill>
                  <a:srgbClr val="000099"/>
                </a:solidFill>
                <a:latin typeface="Calibri" charset="0"/>
                <a:ea typeface="ＭＳ Ｐゴシック" charset="0"/>
              </a:defRPr>
            </a:lvl8pPr>
            <a:lvl9pPr eaLnBrk="0" fontAlgn="base" hangingPunct="0">
              <a:spcAft>
                <a:spcPct val="0"/>
              </a:spcAft>
              <a:buFont typeface="Arial" charset="0"/>
              <a:buChar char="»"/>
              <a:defRPr sz="2000">
                <a:solidFill>
                  <a:srgbClr val="000099"/>
                </a:solidFill>
                <a:latin typeface="Calibri" charset="0"/>
                <a:ea typeface="ＭＳ Ｐゴシック" charset="0"/>
              </a:defRPr>
            </a:lvl9pPr>
          </a:lstStyle>
          <a:p>
            <a:r>
              <a:rPr lang="en-US" sz="2300" dirty="0">
                <a:solidFill>
                  <a:srgbClr val="000000"/>
                </a:solidFill>
                <a:latin typeface="Arial" charset="0"/>
              </a:rPr>
              <a:t>Students cannot benefit from interventions they do not experience</a:t>
            </a:r>
            <a:r>
              <a:rPr lang="en-US" sz="2400" dirty="0">
                <a:solidFill>
                  <a:srgbClr val="000000"/>
                </a:solidFill>
                <a:latin typeface="Arial" charset="0"/>
              </a:rPr>
              <a:t>.</a:t>
            </a:r>
          </a:p>
        </p:txBody>
      </p:sp>
      <p:pic>
        <p:nvPicPr>
          <p:cNvPr id="18740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70888" y="5943601"/>
            <a:ext cx="766762" cy="36671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val="145138851"/>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226"/>
                                        </p:tgtEl>
                                        <p:attrNameLst>
                                          <p:attrName>style.visibility</p:attrName>
                                        </p:attrNameLst>
                                      </p:cBhvr>
                                      <p:to>
                                        <p:strVal val="visible"/>
                                      </p:to>
                                    </p:set>
                                    <p:animEffect transition="in" filter="fade">
                                      <p:cBhvr>
                                        <p:cTn id="7" dur="500"/>
                                        <p:tgtEl>
                                          <p:spTgt spid="922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10" presetClass="exit" presetSubtype="0" fill="hold" grpId="1" nodeType="clickEffect">
                                  <p:stCondLst>
                                    <p:cond delay="0"/>
                                  </p:stCondLst>
                                  <p:childTnLst>
                                    <p:animEffect transition="out" filter="fade">
                                      <p:cBhvr>
                                        <p:cTn id="15" dur="500"/>
                                        <p:tgtEl>
                                          <p:spTgt spid="17"/>
                                        </p:tgtEl>
                                      </p:cBhvr>
                                    </p:animEffect>
                                    <p:set>
                                      <p:cBhvr>
                                        <p:cTn id="16" dur="1" fill="hold">
                                          <p:stCondLst>
                                            <p:cond delay="499"/>
                                          </p:stCondLst>
                                        </p:cTn>
                                        <p:tgtEl>
                                          <p:spTgt spid="17"/>
                                        </p:tgtEl>
                                        <p:attrNameLst>
                                          <p:attrName>style.visibility</p:attrName>
                                        </p:attrNameLst>
                                      </p:cBhvr>
                                      <p:to>
                                        <p:strVal val="hidden"/>
                                      </p:to>
                                    </p:set>
                                  </p:childTnLst>
                                </p:cTn>
                              </p:par>
                              <p:par>
                                <p:cTn id="17" presetID="10" presetClass="entr" presetSubtype="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fade">
                                      <p:cBhvr>
                                        <p:cTn id="19" dur="500"/>
                                        <p:tgtEl>
                                          <p:spTgt spid="16"/>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fade">
                                      <p:cBhvr>
                                        <p:cTn id="24"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7" grpId="1"/>
      <p:bldP spid="9226" grpId="0" animBg="1"/>
      <p:bldP spid="16" grpId="0"/>
      <p:bldP spid="1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txBox="1">
            <a:spLocks noChangeArrowheads="1"/>
          </p:cNvSpPr>
          <p:nvPr/>
        </p:nvSpPr>
        <p:spPr bwMode="auto">
          <a:xfrm>
            <a:off x="1828800" y="133350"/>
            <a:ext cx="8610600" cy="1085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defRPr sz="3200">
                <a:solidFill>
                  <a:srgbClr val="000099"/>
                </a:solidFill>
                <a:latin typeface="Calibri" charset="0"/>
                <a:ea typeface="ＭＳ Ｐゴシック" charset="0"/>
              </a:defRPr>
            </a:lvl1pPr>
            <a:lvl2pPr>
              <a:defRPr sz="2800">
                <a:solidFill>
                  <a:srgbClr val="000099"/>
                </a:solidFill>
                <a:latin typeface="Calibri" charset="0"/>
                <a:ea typeface="ＭＳ Ｐゴシック" charset="0"/>
              </a:defRPr>
            </a:lvl2pPr>
            <a:lvl3pPr>
              <a:defRPr sz="2400">
                <a:solidFill>
                  <a:srgbClr val="000099"/>
                </a:solidFill>
                <a:latin typeface="Calibri" charset="0"/>
                <a:ea typeface="ＭＳ Ｐゴシック" charset="0"/>
              </a:defRPr>
            </a:lvl3pPr>
            <a:lvl4pPr>
              <a:defRPr sz="2000">
                <a:solidFill>
                  <a:srgbClr val="000099"/>
                </a:solidFill>
                <a:latin typeface="Calibri" charset="0"/>
                <a:ea typeface="ＭＳ Ｐゴシック" charset="0"/>
              </a:defRPr>
            </a:lvl4pPr>
            <a:lvl5pPr>
              <a:defRPr sz="2000">
                <a:solidFill>
                  <a:srgbClr val="000099"/>
                </a:solidFill>
                <a:latin typeface="Calibri" charset="0"/>
                <a:ea typeface="ＭＳ Ｐゴシック" charset="0"/>
              </a:defRPr>
            </a:lvl5pPr>
            <a:lvl6pPr eaLnBrk="0" fontAlgn="base" hangingPunct="0">
              <a:spcAft>
                <a:spcPct val="0"/>
              </a:spcAft>
              <a:buFont typeface="Arial" charset="0"/>
              <a:buChar char="»"/>
              <a:defRPr sz="2000">
                <a:solidFill>
                  <a:srgbClr val="000099"/>
                </a:solidFill>
                <a:latin typeface="Calibri" charset="0"/>
                <a:ea typeface="ＭＳ Ｐゴシック" charset="0"/>
              </a:defRPr>
            </a:lvl6pPr>
            <a:lvl7pPr eaLnBrk="0" fontAlgn="base" hangingPunct="0">
              <a:spcAft>
                <a:spcPct val="0"/>
              </a:spcAft>
              <a:buFont typeface="Arial" charset="0"/>
              <a:buChar char="»"/>
              <a:defRPr sz="2000">
                <a:solidFill>
                  <a:srgbClr val="000099"/>
                </a:solidFill>
                <a:latin typeface="Calibri" charset="0"/>
                <a:ea typeface="ＭＳ Ｐゴシック" charset="0"/>
              </a:defRPr>
            </a:lvl7pPr>
            <a:lvl8pPr eaLnBrk="0" fontAlgn="base" hangingPunct="0">
              <a:spcAft>
                <a:spcPct val="0"/>
              </a:spcAft>
              <a:buFont typeface="Arial" charset="0"/>
              <a:buChar char="»"/>
              <a:defRPr sz="2000">
                <a:solidFill>
                  <a:srgbClr val="000099"/>
                </a:solidFill>
                <a:latin typeface="Calibri" charset="0"/>
                <a:ea typeface="ＭＳ Ｐゴシック" charset="0"/>
              </a:defRPr>
            </a:lvl8pPr>
            <a:lvl9pPr eaLnBrk="0" fontAlgn="base" hangingPunct="0">
              <a:spcAft>
                <a:spcPct val="0"/>
              </a:spcAft>
              <a:buFont typeface="Arial" charset="0"/>
              <a:buChar char="»"/>
              <a:defRPr sz="2000">
                <a:solidFill>
                  <a:srgbClr val="000099"/>
                </a:solidFill>
                <a:latin typeface="Calibri" charset="0"/>
                <a:ea typeface="ＭＳ Ｐゴシック" charset="0"/>
              </a:defRPr>
            </a:lvl9pPr>
          </a:lstStyle>
          <a:p>
            <a:pPr algn="ctr" eaLnBrk="1" hangingPunct="1"/>
            <a:endParaRPr lang="en-US" sz="3600">
              <a:solidFill>
                <a:srgbClr val="000000"/>
              </a:solidFill>
              <a:latin typeface="Trebuchet MS" charset="0"/>
            </a:endParaRPr>
          </a:p>
        </p:txBody>
      </p:sp>
      <p:sp>
        <p:nvSpPr>
          <p:cNvPr id="22" name="Rectangle 14"/>
          <p:cNvSpPr>
            <a:spLocks noChangeArrowheads="1"/>
          </p:cNvSpPr>
          <p:nvPr/>
        </p:nvSpPr>
        <p:spPr bwMode="auto">
          <a:xfrm>
            <a:off x="6667500" y="4419600"/>
            <a:ext cx="2971800" cy="838200"/>
          </a:xfrm>
          <a:prstGeom prst="rect">
            <a:avLst/>
          </a:prstGeom>
          <a:noFill/>
          <a:ln w="9525">
            <a:noFill/>
            <a:miter lim="800000"/>
            <a:headEnd/>
            <a:tailEnd/>
          </a:ln>
        </p:spPr>
        <p:txBody>
          <a:bodyPr wrap="none" anchor="ctr"/>
          <a:lstStyle/>
          <a:p>
            <a:pPr eaLnBrk="1" hangingPunct="1">
              <a:defRPr/>
            </a:pPr>
            <a:endParaRPr lang="en-US">
              <a:solidFill>
                <a:srgbClr val="000000"/>
              </a:solidFill>
              <a:latin typeface="Trebuchet MS"/>
            </a:endParaRPr>
          </a:p>
        </p:txBody>
      </p:sp>
      <p:pic>
        <p:nvPicPr>
          <p:cNvPr id="18842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28125" y="5943601"/>
            <a:ext cx="1022350" cy="36671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188421" name="Title 1"/>
          <p:cNvSpPr>
            <a:spLocks noGrp="1"/>
          </p:cNvSpPr>
          <p:nvPr>
            <p:ph type="title"/>
          </p:nvPr>
        </p:nvSpPr>
        <p:spPr/>
        <p:txBody>
          <a:bodyPr/>
          <a:lstStyle/>
          <a:p>
            <a:pPr eaLnBrk="1" hangingPunct="1"/>
            <a:r>
              <a:rPr lang="en-US" b="1" dirty="0">
                <a:latin typeface="Calibri" charset="0"/>
              </a:rPr>
              <a:t>Implementation Teams</a:t>
            </a:r>
          </a:p>
        </p:txBody>
      </p:sp>
      <p:pic>
        <p:nvPicPr>
          <p:cNvPr id="188422" name="Picture 2" descr="http://implementation.fpg.unc.edu/sites/implementation.fpg.unc.edu/files/imce/images/infographic-ImplementationTeams-600w.png"/>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a:xfrm>
            <a:off x="3060286" y="1525589"/>
            <a:ext cx="5943600" cy="4784725"/>
          </a:xfrm>
          <a:noFill/>
        </p:spPr>
      </p:pic>
    </p:spTree>
    <p:extLst>
      <p:ext uri="{BB962C8B-B14F-4D97-AF65-F5344CB8AC3E}">
        <p14:creationId xmlns:p14="http://schemas.microsoft.com/office/powerpoint/2010/main" val="10398811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Title 15"/>
          <p:cNvSpPr>
            <a:spLocks noGrp="1"/>
          </p:cNvSpPr>
          <p:nvPr>
            <p:ph type="title"/>
          </p:nvPr>
        </p:nvSpPr>
        <p:spPr/>
        <p:txBody>
          <a:bodyPr>
            <a:normAutofit/>
          </a:bodyPr>
          <a:lstStyle/>
          <a:p>
            <a:r>
              <a:rPr lang="en-US" sz="4800" b="1" dirty="0">
                <a:solidFill>
                  <a:srgbClr val="000000"/>
                </a:solidFill>
                <a:latin typeface="Calibri" charset="0"/>
              </a:rPr>
              <a:t>Linked Team Structures</a:t>
            </a:r>
          </a:p>
        </p:txBody>
      </p:sp>
      <p:grpSp>
        <p:nvGrpSpPr>
          <p:cNvPr id="189443" name="Group 18"/>
          <p:cNvGrpSpPr>
            <a:grpSpLocks/>
          </p:cNvGrpSpPr>
          <p:nvPr/>
        </p:nvGrpSpPr>
        <p:grpSpPr bwMode="auto">
          <a:xfrm>
            <a:off x="3524250" y="1712912"/>
            <a:ext cx="5429250" cy="4648200"/>
            <a:chOff x="838200" y="1066800"/>
            <a:chExt cx="7239000" cy="4648200"/>
          </a:xfrm>
        </p:grpSpPr>
        <p:sp>
          <p:nvSpPr>
            <p:cNvPr id="20" name="Rectangle 19"/>
            <p:cNvSpPr>
              <a:spLocks noChangeArrowheads="1"/>
            </p:cNvSpPr>
            <p:nvPr/>
          </p:nvSpPr>
          <p:spPr bwMode="auto">
            <a:xfrm>
              <a:off x="838200" y="4343400"/>
              <a:ext cx="2286000" cy="1371600"/>
            </a:xfrm>
            <a:prstGeom prst="rect">
              <a:avLst/>
            </a:prstGeom>
            <a:gradFill flip="none" rotWithShape="1">
              <a:gsLst>
                <a:gs pos="0">
                  <a:schemeClr val="accent6">
                    <a:lumMod val="75000"/>
                    <a:tint val="66000"/>
                    <a:satMod val="160000"/>
                  </a:schemeClr>
                </a:gs>
                <a:gs pos="50000">
                  <a:schemeClr val="accent6">
                    <a:lumMod val="75000"/>
                    <a:tint val="44500"/>
                    <a:satMod val="160000"/>
                  </a:schemeClr>
                </a:gs>
                <a:gs pos="100000">
                  <a:schemeClr val="accent6">
                    <a:lumMod val="75000"/>
                    <a:tint val="23500"/>
                    <a:satMod val="160000"/>
                  </a:schemeClr>
                </a:gs>
              </a:gsLst>
              <a:lin ang="18900000" scaled="1"/>
              <a:tileRect/>
            </a:gradFill>
            <a:ln w="3175">
              <a:solidFill>
                <a:schemeClr val="accent6">
                  <a:lumMod val="75000"/>
                </a:schemeClr>
              </a:solidFill>
              <a:miter lim="800000"/>
              <a:headEnd/>
              <a:tailEnd/>
            </a:ln>
            <a:effectLst>
              <a:outerShdw dist="23000" dir="5400000" rotWithShape="0">
                <a:srgbClr val="808080">
                  <a:alpha val="34999"/>
                </a:srgbClr>
              </a:outerShdw>
            </a:effectLst>
          </p:spPr>
          <p:txBody>
            <a:bodyPr anchor="ctr"/>
            <a:lstStyle/>
            <a:p>
              <a:pPr algn="ctr">
                <a:defRPr/>
              </a:pPr>
              <a:r>
                <a:rPr lang="en-US" b="1" dirty="0">
                  <a:solidFill>
                    <a:srgbClr val="00AEEF">
                      <a:lumMod val="50000"/>
                    </a:srgbClr>
                  </a:solidFill>
                  <a:latin typeface="Calibri"/>
                  <a:ea typeface="ＭＳ Ｐゴシック" charset="-128"/>
                  <a:cs typeface="Calibri" pitchFamily="34" charset="0"/>
                </a:rPr>
                <a:t>Building</a:t>
              </a:r>
            </a:p>
            <a:p>
              <a:pPr algn="ctr">
                <a:defRPr/>
              </a:pPr>
              <a:r>
                <a:rPr lang="en-US" b="1" dirty="0">
                  <a:solidFill>
                    <a:srgbClr val="00AEEF">
                      <a:lumMod val="50000"/>
                    </a:srgbClr>
                  </a:solidFill>
                  <a:latin typeface="Calibri"/>
                  <a:ea typeface="ＭＳ Ｐゴシック" charset="-128"/>
                  <a:cs typeface="Calibri" pitchFamily="34" charset="0"/>
                </a:rPr>
                <a:t>Implementation Team</a:t>
              </a:r>
            </a:p>
          </p:txBody>
        </p:sp>
        <p:sp>
          <p:nvSpPr>
            <p:cNvPr id="21" name="Rectangle 20"/>
            <p:cNvSpPr>
              <a:spLocks noChangeArrowheads="1"/>
            </p:cNvSpPr>
            <p:nvPr/>
          </p:nvSpPr>
          <p:spPr bwMode="auto">
            <a:xfrm>
              <a:off x="2438400" y="3276600"/>
              <a:ext cx="2286000" cy="1371600"/>
            </a:xfrm>
            <a:prstGeom prst="rect">
              <a:avLst/>
            </a:prstGeom>
            <a:gradFill flip="none" rotWithShape="1">
              <a:gsLst>
                <a:gs pos="0">
                  <a:schemeClr val="accent6">
                    <a:lumMod val="75000"/>
                    <a:tint val="66000"/>
                    <a:satMod val="160000"/>
                  </a:schemeClr>
                </a:gs>
                <a:gs pos="50000">
                  <a:schemeClr val="accent6">
                    <a:lumMod val="75000"/>
                    <a:tint val="44500"/>
                    <a:satMod val="160000"/>
                  </a:schemeClr>
                </a:gs>
                <a:gs pos="100000">
                  <a:schemeClr val="accent6">
                    <a:lumMod val="75000"/>
                    <a:tint val="23500"/>
                    <a:satMod val="160000"/>
                  </a:schemeClr>
                </a:gs>
              </a:gsLst>
              <a:lin ang="18900000" scaled="1"/>
              <a:tileRect/>
            </a:gradFill>
            <a:ln w="3175">
              <a:solidFill>
                <a:schemeClr val="accent6">
                  <a:lumMod val="75000"/>
                </a:schemeClr>
              </a:solidFill>
              <a:miter lim="800000"/>
              <a:headEnd/>
              <a:tailEnd/>
            </a:ln>
            <a:effectLst>
              <a:outerShdw dist="23000" dir="5400000" rotWithShape="0">
                <a:srgbClr val="808080">
                  <a:alpha val="34999"/>
                </a:srgbClr>
              </a:outerShdw>
            </a:effectLst>
          </p:spPr>
          <p:txBody>
            <a:bodyPr anchor="ctr"/>
            <a:lstStyle/>
            <a:p>
              <a:pPr algn="ctr">
                <a:defRPr/>
              </a:pPr>
              <a:r>
                <a:rPr lang="en-US" b="1" dirty="0">
                  <a:solidFill>
                    <a:srgbClr val="00AEEF">
                      <a:lumMod val="50000"/>
                    </a:srgbClr>
                  </a:solidFill>
                  <a:latin typeface="Calibri"/>
                  <a:ea typeface="ＭＳ Ｐゴシック" charset="-128"/>
                  <a:cs typeface="Calibri" pitchFamily="34" charset="0"/>
                </a:rPr>
                <a:t>District</a:t>
              </a:r>
            </a:p>
            <a:p>
              <a:pPr algn="ctr">
                <a:defRPr/>
              </a:pPr>
              <a:r>
                <a:rPr lang="en-US" b="1" dirty="0">
                  <a:solidFill>
                    <a:srgbClr val="00AEEF">
                      <a:lumMod val="50000"/>
                    </a:srgbClr>
                  </a:solidFill>
                  <a:latin typeface="Calibri"/>
                  <a:ea typeface="ＭＳ Ｐゴシック" charset="-128"/>
                  <a:cs typeface="Calibri" pitchFamily="34" charset="0"/>
                </a:rPr>
                <a:t>Implementation Team</a:t>
              </a:r>
            </a:p>
          </p:txBody>
        </p:sp>
        <p:sp>
          <p:nvSpPr>
            <p:cNvPr id="22" name="Rectangle 21"/>
            <p:cNvSpPr>
              <a:spLocks noChangeArrowheads="1"/>
            </p:cNvSpPr>
            <p:nvPr/>
          </p:nvSpPr>
          <p:spPr bwMode="auto">
            <a:xfrm>
              <a:off x="3962400" y="2133600"/>
              <a:ext cx="2286000" cy="1371600"/>
            </a:xfrm>
            <a:prstGeom prst="rect">
              <a:avLst/>
            </a:prstGeom>
            <a:gradFill flip="none" rotWithShape="1">
              <a:gsLst>
                <a:gs pos="0">
                  <a:schemeClr val="accent6">
                    <a:lumMod val="75000"/>
                    <a:tint val="66000"/>
                    <a:satMod val="160000"/>
                  </a:schemeClr>
                </a:gs>
                <a:gs pos="50000">
                  <a:schemeClr val="accent6">
                    <a:lumMod val="75000"/>
                    <a:tint val="44500"/>
                    <a:satMod val="160000"/>
                  </a:schemeClr>
                </a:gs>
                <a:gs pos="100000">
                  <a:schemeClr val="accent6">
                    <a:lumMod val="75000"/>
                    <a:tint val="23500"/>
                    <a:satMod val="160000"/>
                  </a:schemeClr>
                </a:gs>
              </a:gsLst>
              <a:lin ang="18900000" scaled="1"/>
              <a:tileRect/>
            </a:gradFill>
            <a:ln w="3175">
              <a:solidFill>
                <a:schemeClr val="accent6">
                  <a:lumMod val="75000"/>
                </a:schemeClr>
              </a:solidFill>
              <a:miter lim="800000"/>
              <a:headEnd/>
              <a:tailEnd/>
            </a:ln>
            <a:effectLst/>
          </p:spPr>
          <p:txBody>
            <a:bodyPr anchor="ctr"/>
            <a:lstStyle/>
            <a:p>
              <a:pPr algn="ctr">
                <a:defRPr/>
              </a:pPr>
              <a:r>
                <a:rPr lang="en-US" b="1" dirty="0">
                  <a:solidFill>
                    <a:srgbClr val="00AEEF">
                      <a:lumMod val="50000"/>
                    </a:srgbClr>
                  </a:solidFill>
                  <a:latin typeface="Calibri"/>
                  <a:ea typeface="ＭＳ Ｐゴシック" charset="-128"/>
                  <a:cs typeface="Calibri" pitchFamily="34" charset="0"/>
                </a:rPr>
                <a:t>Regional</a:t>
              </a:r>
            </a:p>
            <a:p>
              <a:pPr algn="ctr">
                <a:defRPr/>
              </a:pPr>
              <a:r>
                <a:rPr lang="en-US" b="1" dirty="0">
                  <a:solidFill>
                    <a:srgbClr val="00AEEF">
                      <a:lumMod val="50000"/>
                    </a:srgbClr>
                  </a:solidFill>
                  <a:latin typeface="Calibri"/>
                  <a:ea typeface="ＭＳ Ｐゴシック" charset="-128"/>
                  <a:cs typeface="Calibri" pitchFamily="34" charset="0"/>
                </a:rPr>
                <a:t>Implementation Team</a:t>
              </a:r>
            </a:p>
          </p:txBody>
        </p:sp>
        <p:sp>
          <p:nvSpPr>
            <p:cNvPr id="23" name="Rectangle 22"/>
            <p:cNvSpPr>
              <a:spLocks noChangeArrowheads="1"/>
            </p:cNvSpPr>
            <p:nvPr/>
          </p:nvSpPr>
          <p:spPr bwMode="auto">
            <a:xfrm>
              <a:off x="5791200" y="1066800"/>
              <a:ext cx="2286000" cy="1371600"/>
            </a:xfrm>
            <a:prstGeom prst="rect">
              <a:avLst/>
            </a:prstGeom>
            <a:gradFill flip="none" rotWithShape="1">
              <a:gsLst>
                <a:gs pos="0">
                  <a:schemeClr val="accent6">
                    <a:lumMod val="75000"/>
                    <a:tint val="66000"/>
                    <a:satMod val="160000"/>
                  </a:schemeClr>
                </a:gs>
                <a:gs pos="50000">
                  <a:schemeClr val="accent6">
                    <a:lumMod val="75000"/>
                    <a:tint val="44500"/>
                    <a:satMod val="160000"/>
                  </a:schemeClr>
                </a:gs>
                <a:gs pos="100000">
                  <a:schemeClr val="accent6">
                    <a:lumMod val="75000"/>
                    <a:tint val="23500"/>
                    <a:satMod val="160000"/>
                  </a:schemeClr>
                </a:gs>
              </a:gsLst>
              <a:lin ang="18900000" scaled="1"/>
              <a:tileRect/>
            </a:gradFill>
            <a:ln w="3175">
              <a:solidFill>
                <a:schemeClr val="accent6">
                  <a:lumMod val="75000"/>
                </a:schemeClr>
              </a:solidFill>
              <a:miter lim="800000"/>
              <a:headEnd/>
              <a:tailEnd/>
            </a:ln>
            <a:effectLst>
              <a:outerShdw dist="23000" dir="5400000" rotWithShape="0">
                <a:srgbClr val="808080">
                  <a:alpha val="34999"/>
                </a:srgbClr>
              </a:outerShdw>
            </a:effectLst>
          </p:spPr>
          <p:txBody>
            <a:bodyPr anchor="ctr"/>
            <a:lstStyle/>
            <a:p>
              <a:pPr algn="ctr">
                <a:defRPr/>
              </a:pPr>
              <a:r>
                <a:rPr lang="en-US" b="1" dirty="0">
                  <a:solidFill>
                    <a:srgbClr val="00AEEF">
                      <a:lumMod val="50000"/>
                    </a:srgbClr>
                  </a:solidFill>
                  <a:latin typeface="Calibri"/>
                  <a:ea typeface="ＭＳ Ｐゴシック" charset="-128"/>
                  <a:cs typeface="Calibri" pitchFamily="34" charset="0"/>
                </a:rPr>
                <a:t>State </a:t>
              </a:r>
            </a:p>
            <a:p>
              <a:pPr algn="ctr">
                <a:defRPr/>
              </a:pPr>
              <a:r>
                <a:rPr lang="en-US" b="1" dirty="0">
                  <a:solidFill>
                    <a:srgbClr val="00AEEF">
                      <a:lumMod val="50000"/>
                    </a:srgbClr>
                  </a:solidFill>
                  <a:latin typeface="Calibri"/>
                  <a:ea typeface="ＭＳ Ｐゴシック" charset="-128"/>
                  <a:cs typeface="Calibri" pitchFamily="34" charset="0"/>
                </a:rPr>
                <a:t>Implementation Design Team</a:t>
              </a:r>
            </a:p>
          </p:txBody>
        </p:sp>
        <p:sp>
          <p:nvSpPr>
            <p:cNvPr id="24" name="Bent-Up Arrow 48"/>
            <p:cNvSpPr>
              <a:spLocks noChangeArrowheads="1"/>
            </p:cNvSpPr>
            <p:nvPr/>
          </p:nvSpPr>
          <p:spPr bwMode="auto">
            <a:xfrm rot="10800000">
              <a:off x="5029200" y="1752600"/>
              <a:ext cx="383117" cy="307975"/>
            </a:xfrm>
            <a:custGeom>
              <a:avLst/>
              <a:gdLst>
                <a:gd name="T0" fmla="*/ 229173 w 382612"/>
                <a:gd name="T1" fmla="*/ 0 h 307453"/>
                <a:gd name="T2" fmla="*/ 75253 w 382612"/>
                <a:gd name="T3" fmla="*/ 96405 h 307453"/>
                <a:gd name="T4" fmla="*/ 0 w 382612"/>
                <a:gd name="T5" fmla="*/ 231373 h 307453"/>
                <a:gd name="T6" fmla="*/ 153066 w 382612"/>
                <a:gd name="T7" fmla="*/ 308498 h 307453"/>
                <a:gd name="T8" fmla="*/ 306133 w 382612"/>
                <a:gd name="T9" fmla="*/ 202452 h 307453"/>
                <a:gd name="T10" fmla="*/ 383092 w 382612"/>
                <a:gd name="T11" fmla="*/ 96405 h 307453"/>
                <a:gd name="T12" fmla="*/ 0 60000 65536"/>
                <a:gd name="T13" fmla="*/ 0 60000 65536"/>
                <a:gd name="T14" fmla="*/ 0 60000 65536"/>
                <a:gd name="T15" fmla="*/ 0 60000 65536"/>
                <a:gd name="T16" fmla="*/ 0 60000 65536"/>
                <a:gd name="T17" fmla="*/ 0 60000 65536"/>
                <a:gd name="T18" fmla="*/ 0 w 382612"/>
                <a:gd name="T19" fmla="*/ 153727 h 307453"/>
                <a:gd name="T20" fmla="*/ 305749 w 382612"/>
                <a:gd name="T21" fmla="*/ 307453 h 307453"/>
              </a:gdLst>
              <a:ahLst/>
              <a:cxnLst>
                <a:cxn ang="T12">
                  <a:pos x="T0" y="T1"/>
                </a:cxn>
                <a:cxn ang="T13">
                  <a:pos x="T2" y="T3"/>
                </a:cxn>
                <a:cxn ang="T14">
                  <a:pos x="T4" y="T5"/>
                </a:cxn>
                <a:cxn ang="T15">
                  <a:pos x="T6" y="T7"/>
                </a:cxn>
                <a:cxn ang="T16">
                  <a:pos x="T8" y="T9"/>
                </a:cxn>
                <a:cxn ang="T17">
                  <a:pos x="T10" y="T11"/>
                </a:cxn>
              </a:cxnLst>
              <a:rect l="T18" t="T19" r="T20" b="T21"/>
              <a:pathLst>
                <a:path w="382612" h="307453">
                  <a:moveTo>
                    <a:pt x="0" y="153727"/>
                  </a:moveTo>
                  <a:lnTo>
                    <a:pt x="152022" y="153727"/>
                  </a:lnTo>
                  <a:lnTo>
                    <a:pt x="152022" y="96079"/>
                  </a:lnTo>
                  <a:lnTo>
                    <a:pt x="75159" y="96079"/>
                  </a:lnTo>
                  <a:lnTo>
                    <a:pt x="228886" y="0"/>
                  </a:lnTo>
                  <a:lnTo>
                    <a:pt x="382612" y="96079"/>
                  </a:lnTo>
                  <a:lnTo>
                    <a:pt x="305749" y="96079"/>
                  </a:lnTo>
                  <a:lnTo>
                    <a:pt x="305749" y="307453"/>
                  </a:lnTo>
                  <a:lnTo>
                    <a:pt x="0" y="307453"/>
                  </a:lnTo>
                  <a:lnTo>
                    <a:pt x="0" y="153727"/>
                  </a:lnTo>
                  <a:close/>
                </a:path>
              </a:pathLst>
            </a:custGeom>
            <a:solidFill>
              <a:srgbClr val="E46C0A"/>
            </a:solidFill>
            <a:ln>
              <a:noFill/>
            </a:ln>
            <a:effectLst>
              <a:outerShdw blurRad="63500" dist="23000" dir="5400000" rotWithShape="0">
                <a:srgbClr val="808080">
                  <a:alpha val="34998"/>
                </a:srgbClr>
              </a:outerShdw>
            </a:effectLst>
            <a:extLst>
              <a:ext uri="{91240B29-F687-4f45-9708-019B960494DF}">
                <a14:hiddenLine xmlns:a14="http://schemas.microsoft.com/office/drawing/2010/main" xmlns="" w="9525">
                  <a:solidFill>
                    <a:srgbClr val="000000"/>
                  </a:solidFill>
                  <a:miter lim="800000"/>
                  <a:headEnd/>
                  <a:tailEnd/>
                </a14:hiddenLine>
              </a:ext>
            </a:extLst>
          </p:spPr>
          <p:txBody>
            <a:bodyPr anchor="ctr"/>
            <a:lstStyle/>
            <a:p>
              <a:endParaRPr lang="en-US"/>
            </a:p>
          </p:txBody>
        </p:sp>
        <p:sp>
          <p:nvSpPr>
            <p:cNvPr id="25" name="Bent-Up Arrow 48"/>
            <p:cNvSpPr>
              <a:spLocks noChangeArrowheads="1"/>
            </p:cNvSpPr>
            <p:nvPr/>
          </p:nvSpPr>
          <p:spPr bwMode="auto">
            <a:xfrm rot="10800000">
              <a:off x="3505200" y="2895600"/>
              <a:ext cx="383117" cy="307975"/>
            </a:xfrm>
            <a:custGeom>
              <a:avLst/>
              <a:gdLst>
                <a:gd name="T0" fmla="*/ 229174 w 382612"/>
                <a:gd name="T1" fmla="*/ 0 h 307453"/>
                <a:gd name="T2" fmla="*/ 75253 w 382612"/>
                <a:gd name="T3" fmla="*/ 96405 h 307453"/>
                <a:gd name="T4" fmla="*/ 0 w 382612"/>
                <a:gd name="T5" fmla="*/ 231373 h 307453"/>
                <a:gd name="T6" fmla="*/ 153066 w 382612"/>
                <a:gd name="T7" fmla="*/ 308498 h 307453"/>
                <a:gd name="T8" fmla="*/ 306134 w 382612"/>
                <a:gd name="T9" fmla="*/ 202452 h 307453"/>
                <a:gd name="T10" fmla="*/ 383093 w 382612"/>
                <a:gd name="T11" fmla="*/ 96405 h 307453"/>
                <a:gd name="T12" fmla="*/ 0 60000 65536"/>
                <a:gd name="T13" fmla="*/ 0 60000 65536"/>
                <a:gd name="T14" fmla="*/ 0 60000 65536"/>
                <a:gd name="T15" fmla="*/ 0 60000 65536"/>
                <a:gd name="T16" fmla="*/ 0 60000 65536"/>
                <a:gd name="T17" fmla="*/ 0 60000 65536"/>
                <a:gd name="T18" fmla="*/ 0 w 382612"/>
                <a:gd name="T19" fmla="*/ 153727 h 307453"/>
                <a:gd name="T20" fmla="*/ 305749 w 382612"/>
                <a:gd name="T21" fmla="*/ 307453 h 307453"/>
              </a:gdLst>
              <a:ahLst/>
              <a:cxnLst>
                <a:cxn ang="T12">
                  <a:pos x="T0" y="T1"/>
                </a:cxn>
                <a:cxn ang="T13">
                  <a:pos x="T2" y="T3"/>
                </a:cxn>
                <a:cxn ang="T14">
                  <a:pos x="T4" y="T5"/>
                </a:cxn>
                <a:cxn ang="T15">
                  <a:pos x="T6" y="T7"/>
                </a:cxn>
                <a:cxn ang="T16">
                  <a:pos x="T8" y="T9"/>
                </a:cxn>
                <a:cxn ang="T17">
                  <a:pos x="T10" y="T11"/>
                </a:cxn>
              </a:cxnLst>
              <a:rect l="T18" t="T19" r="T20" b="T21"/>
              <a:pathLst>
                <a:path w="382612" h="307453">
                  <a:moveTo>
                    <a:pt x="0" y="153727"/>
                  </a:moveTo>
                  <a:lnTo>
                    <a:pt x="152022" y="153727"/>
                  </a:lnTo>
                  <a:lnTo>
                    <a:pt x="152022" y="96079"/>
                  </a:lnTo>
                  <a:lnTo>
                    <a:pt x="75159" y="96079"/>
                  </a:lnTo>
                  <a:lnTo>
                    <a:pt x="228886" y="0"/>
                  </a:lnTo>
                  <a:lnTo>
                    <a:pt x="382612" y="96079"/>
                  </a:lnTo>
                  <a:lnTo>
                    <a:pt x="305749" y="96079"/>
                  </a:lnTo>
                  <a:lnTo>
                    <a:pt x="305749" y="307453"/>
                  </a:lnTo>
                  <a:lnTo>
                    <a:pt x="0" y="307453"/>
                  </a:lnTo>
                  <a:lnTo>
                    <a:pt x="0" y="153727"/>
                  </a:lnTo>
                  <a:close/>
                </a:path>
              </a:pathLst>
            </a:custGeom>
            <a:solidFill>
              <a:srgbClr val="E46C0A"/>
            </a:solidFill>
            <a:ln>
              <a:noFill/>
            </a:ln>
            <a:effectLst>
              <a:outerShdw blurRad="63500" dist="23000" dir="5400000" rotWithShape="0">
                <a:srgbClr val="808080">
                  <a:alpha val="34998"/>
                </a:srgbClr>
              </a:outerShdw>
            </a:effectLst>
            <a:extLst>
              <a:ext uri="{91240B29-F687-4f45-9708-019B960494DF}">
                <a14:hiddenLine xmlns:a14="http://schemas.microsoft.com/office/drawing/2010/main" xmlns="" w="9525">
                  <a:solidFill>
                    <a:srgbClr val="000000"/>
                  </a:solidFill>
                  <a:miter lim="800000"/>
                  <a:headEnd/>
                  <a:tailEnd/>
                </a14:hiddenLine>
              </a:ext>
            </a:extLst>
          </p:spPr>
          <p:txBody>
            <a:bodyPr anchor="ctr"/>
            <a:lstStyle/>
            <a:p>
              <a:endParaRPr lang="en-US"/>
            </a:p>
          </p:txBody>
        </p:sp>
        <p:sp>
          <p:nvSpPr>
            <p:cNvPr id="26" name="Bent-Up Arrow 48"/>
            <p:cNvSpPr>
              <a:spLocks noChangeArrowheads="1"/>
            </p:cNvSpPr>
            <p:nvPr/>
          </p:nvSpPr>
          <p:spPr bwMode="auto">
            <a:xfrm rot="10800000">
              <a:off x="1981200" y="3962400"/>
              <a:ext cx="383117" cy="307975"/>
            </a:xfrm>
            <a:custGeom>
              <a:avLst/>
              <a:gdLst>
                <a:gd name="T0" fmla="*/ 229173 w 382612"/>
                <a:gd name="T1" fmla="*/ 0 h 307453"/>
                <a:gd name="T2" fmla="*/ 75253 w 382612"/>
                <a:gd name="T3" fmla="*/ 96405 h 307453"/>
                <a:gd name="T4" fmla="*/ 0 w 382612"/>
                <a:gd name="T5" fmla="*/ 231373 h 307453"/>
                <a:gd name="T6" fmla="*/ 153066 w 382612"/>
                <a:gd name="T7" fmla="*/ 308498 h 307453"/>
                <a:gd name="T8" fmla="*/ 306133 w 382612"/>
                <a:gd name="T9" fmla="*/ 202452 h 307453"/>
                <a:gd name="T10" fmla="*/ 383092 w 382612"/>
                <a:gd name="T11" fmla="*/ 96405 h 307453"/>
                <a:gd name="T12" fmla="*/ 0 60000 65536"/>
                <a:gd name="T13" fmla="*/ 0 60000 65536"/>
                <a:gd name="T14" fmla="*/ 0 60000 65536"/>
                <a:gd name="T15" fmla="*/ 0 60000 65536"/>
                <a:gd name="T16" fmla="*/ 0 60000 65536"/>
                <a:gd name="T17" fmla="*/ 0 60000 65536"/>
                <a:gd name="T18" fmla="*/ 0 w 382612"/>
                <a:gd name="T19" fmla="*/ 153727 h 307453"/>
                <a:gd name="T20" fmla="*/ 305749 w 382612"/>
                <a:gd name="T21" fmla="*/ 307453 h 307453"/>
              </a:gdLst>
              <a:ahLst/>
              <a:cxnLst>
                <a:cxn ang="T12">
                  <a:pos x="T0" y="T1"/>
                </a:cxn>
                <a:cxn ang="T13">
                  <a:pos x="T2" y="T3"/>
                </a:cxn>
                <a:cxn ang="T14">
                  <a:pos x="T4" y="T5"/>
                </a:cxn>
                <a:cxn ang="T15">
                  <a:pos x="T6" y="T7"/>
                </a:cxn>
                <a:cxn ang="T16">
                  <a:pos x="T8" y="T9"/>
                </a:cxn>
                <a:cxn ang="T17">
                  <a:pos x="T10" y="T11"/>
                </a:cxn>
              </a:cxnLst>
              <a:rect l="T18" t="T19" r="T20" b="T21"/>
              <a:pathLst>
                <a:path w="382612" h="307453">
                  <a:moveTo>
                    <a:pt x="0" y="153727"/>
                  </a:moveTo>
                  <a:lnTo>
                    <a:pt x="152022" y="153727"/>
                  </a:lnTo>
                  <a:lnTo>
                    <a:pt x="152022" y="96079"/>
                  </a:lnTo>
                  <a:lnTo>
                    <a:pt x="75159" y="96079"/>
                  </a:lnTo>
                  <a:lnTo>
                    <a:pt x="228886" y="0"/>
                  </a:lnTo>
                  <a:lnTo>
                    <a:pt x="382612" y="96079"/>
                  </a:lnTo>
                  <a:lnTo>
                    <a:pt x="305749" y="96079"/>
                  </a:lnTo>
                  <a:lnTo>
                    <a:pt x="305749" y="307453"/>
                  </a:lnTo>
                  <a:lnTo>
                    <a:pt x="0" y="307453"/>
                  </a:lnTo>
                  <a:lnTo>
                    <a:pt x="0" y="153727"/>
                  </a:lnTo>
                  <a:close/>
                </a:path>
              </a:pathLst>
            </a:custGeom>
            <a:solidFill>
              <a:srgbClr val="E46C0A"/>
            </a:solidFill>
            <a:ln>
              <a:noFill/>
            </a:ln>
            <a:effectLst>
              <a:outerShdw blurRad="63500" dist="23000" dir="5400000" rotWithShape="0">
                <a:srgbClr val="808080">
                  <a:alpha val="34998"/>
                </a:srgbClr>
              </a:outerShdw>
            </a:effectLst>
            <a:extLst>
              <a:ext uri="{91240B29-F687-4f45-9708-019B960494DF}">
                <a14:hiddenLine xmlns:a14="http://schemas.microsoft.com/office/drawing/2010/main" xmlns="" w="9525">
                  <a:solidFill>
                    <a:srgbClr val="000000"/>
                  </a:solidFill>
                  <a:miter lim="800000"/>
                  <a:headEnd/>
                  <a:tailEnd/>
                </a14:hiddenLine>
              </a:ext>
            </a:extLst>
          </p:spPr>
          <p:txBody>
            <a:bodyPr anchor="ctr"/>
            <a:lstStyle/>
            <a:p>
              <a:endParaRPr lang="en-US"/>
            </a:p>
          </p:txBody>
        </p:sp>
        <p:sp>
          <p:nvSpPr>
            <p:cNvPr id="27" name="Bent-Up Arrow 48"/>
            <p:cNvSpPr>
              <a:spLocks noChangeArrowheads="1"/>
            </p:cNvSpPr>
            <p:nvPr/>
          </p:nvSpPr>
          <p:spPr bwMode="auto">
            <a:xfrm>
              <a:off x="6324600" y="2587625"/>
              <a:ext cx="383117" cy="307975"/>
            </a:xfrm>
            <a:custGeom>
              <a:avLst/>
              <a:gdLst>
                <a:gd name="T0" fmla="*/ 229173 w 382612"/>
                <a:gd name="T1" fmla="*/ 0 h 307453"/>
                <a:gd name="T2" fmla="*/ 75253 w 382612"/>
                <a:gd name="T3" fmla="*/ 96405 h 307453"/>
                <a:gd name="T4" fmla="*/ 0 w 382612"/>
                <a:gd name="T5" fmla="*/ 231373 h 307453"/>
                <a:gd name="T6" fmla="*/ 153066 w 382612"/>
                <a:gd name="T7" fmla="*/ 308498 h 307453"/>
                <a:gd name="T8" fmla="*/ 306133 w 382612"/>
                <a:gd name="T9" fmla="*/ 202452 h 307453"/>
                <a:gd name="T10" fmla="*/ 383092 w 382612"/>
                <a:gd name="T11" fmla="*/ 96405 h 307453"/>
                <a:gd name="T12" fmla="*/ 0 60000 65536"/>
                <a:gd name="T13" fmla="*/ 0 60000 65536"/>
                <a:gd name="T14" fmla="*/ 0 60000 65536"/>
                <a:gd name="T15" fmla="*/ 0 60000 65536"/>
                <a:gd name="T16" fmla="*/ 0 60000 65536"/>
                <a:gd name="T17" fmla="*/ 0 60000 65536"/>
                <a:gd name="T18" fmla="*/ 0 w 382612"/>
                <a:gd name="T19" fmla="*/ 153727 h 307453"/>
                <a:gd name="T20" fmla="*/ 305749 w 382612"/>
                <a:gd name="T21" fmla="*/ 307453 h 307453"/>
              </a:gdLst>
              <a:ahLst/>
              <a:cxnLst>
                <a:cxn ang="T12">
                  <a:pos x="T0" y="T1"/>
                </a:cxn>
                <a:cxn ang="T13">
                  <a:pos x="T2" y="T3"/>
                </a:cxn>
                <a:cxn ang="T14">
                  <a:pos x="T4" y="T5"/>
                </a:cxn>
                <a:cxn ang="T15">
                  <a:pos x="T6" y="T7"/>
                </a:cxn>
                <a:cxn ang="T16">
                  <a:pos x="T8" y="T9"/>
                </a:cxn>
                <a:cxn ang="T17">
                  <a:pos x="T10" y="T11"/>
                </a:cxn>
              </a:cxnLst>
              <a:rect l="T18" t="T19" r="T20" b="T21"/>
              <a:pathLst>
                <a:path w="382612" h="307453">
                  <a:moveTo>
                    <a:pt x="0" y="153727"/>
                  </a:moveTo>
                  <a:lnTo>
                    <a:pt x="152022" y="153727"/>
                  </a:lnTo>
                  <a:lnTo>
                    <a:pt x="152022" y="96079"/>
                  </a:lnTo>
                  <a:lnTo>
                    <a:pt x="75159" y="96079"/>
                  </a:lnTo>
                  <a:lnTo>
                    <a:pt x="228886" y="0"/>
                  </a:lnTo>
                  <a:lnTo>
                    <a:pt x="382612" y="96079"/>
                  </a:lnTo>
                  <a:lnTo>
                    <a:pt x="305749" y="96079"/>
                  </a:lnTo>
                  <a:lnTo>
                    <a:pt x="305749" y="307453"/>
                  </a:lnTo>
                  <a:lnTo>
                    <a:pt x="0" y="307453"/>
                  </a:lnTo>
                  <a:lnTo>
                    <a:pt x="0" y="153727"/>
                  </a:lnTo>
                  <a:close/>
                </a:path>
              </a:pathLst>
            </a:custGeom>
            <a:solidFill>
              <a:srgbClr val="E46C0A"/>
            </a:solidFill>
            <a:ln>
              <a:noFill/>
            </a:ln>
            <a:effectLst>
              <a:outerShdw blurRad="63500" dist="23000" dir="5400000" rotWithShape="0">
                <a:srgbClr val="808080">
                  <a:alpha val="34998"/>
                </a:srgbClr>
              </a:outerShdw>
            </a:effectLst>
            <a:extLst>
              <a:ext uri="{91240B29-F687-4f45-9708-019B960494DF}">
                <a14:hiddenLine xmlns:a14="http://schemas.microsoft.com/office/drawing/2010/main" xmlns="" w="9525">
                  <a:solidFill>
                    <a:srgbClr val="000000"/>
                  </a:solidFill>
                  <a:miter lim="800000"/>
                  <a:headEnd/>
                  <a:tailEnd/>
                </a14:hiddenLine>
              </a:ext>
            </a:extLst>
          </p:spPr>
          <p:txBody>
            <a:bodyPr anchor="ctr"/>
            <a:lstStyle/>
            <a:p>
              <a:endParaRPr lang="en-US"/>
            </a:p>
          </p:txBody>
        </p:sp>
        <p:sp>
          <p:nvSpPr>
            <p:cNvPr id="28" name="Bent-Up Arrow 48"/>
            <p:cNvSpPr>
              <a:spLocks noChangeArrowheads="1"/>
            </p:cNvSpPr>
            <p:nvPr/>
          </p:nvSpPr>
          <p:spPr bwMode="auto">
            <a:xfrm>
              <a:off x="4800600" y="3578225"/>
              <a:ext cx="383117" cy="307975"/>
            </a:xfrm>
            <a:custGeom>
              <a:avLst/>
              <a:gdLst>
                <a:gd name="T0" fmla="*/ 229173 w 382612"/>
                <a:gd name="T1" fmla="*/ 0 h 307453"/>
                <a:gd name="T2" fmla="*/ 75253 w 382612"/>
                <a:gd name="T3" fmla="*/ 96405 h 307453"/>
                <a:gd name="T4" fmla="*/ 0 w 382612"/>
                <a:gd name="T5" fmla="*/ 231373 h 307453"/>
                <a:gd name="T6" fmla="*/ 153066 w 382612"/>
                <a:gd name="T7" fmla="*/ 308498 h 307453"/>
                <a:gd name="T8" fmla="*/ 306133 w 382612"/>
                <a:gd name="T9" fmla="*/ 202452 h 307453"/>
                <a:gd name="T10" fmla="*/ 383092 w 382612"/>
                <a:gd name="T11" fmla="*/ 96405 h 307453"/>
                <a:gd name="T12" fmla="*/ 0 60000 65536"/>
                <a:gd name="T13" fmla="*/ 0 60000 65536"/>
                <a:gd name="T14" fmla="*/ 0 60000 65536"/>
                <a:gd name="T15" fmla="*/ 0 60000 65536"/>
                <a:gd name="T16" fmla="*/ 0 60000 65536"/>
                <a:gd name="T17" fmla="*/ 0 60000 65536"/>
                <a:gd name="T18" fmla="*/ 0 w 382612"/>
                <a:gd name="T19" fmla="*/ 153727 h 307453"/>
                <a:gd name="T20" fmla="*/ 305749 w 382612"/>
                <a:gd name="T21" fmla="*/ 307453 h 307453"/>
              </a:gdLst>
              <a:ahLst/>
              <a:cxnLst>
                <a:cxn ang="T12">
                  <a:pos x="T0" y="T1"/>
                </a:cxn>
                <a:cxn ang="T13">
                  <a:pos x="T2" y="T3"/>
                </a:cxn>
                <a:cxn ang="T14">
                  <a:pos x="T4" y="T5"/>
                </a:cxn>
                <a:cxn ang="T15">
                  <a:pos x="T6" y="T7"/>
                </a:cxn>
                <a:cxn ang="T16">
                  <a:pos x="T8" y="T9"/>
                </a:cxn>
                <a:cxn ang="T17">
                  <a:pos x="T10" y="T11"/>
                </a:cxn>
              </a:cxnLst>
              <a:rect l="T18" t="T19" r="T20" b="T21"/>
              <a:pathLst>
                <a:path w="382612" h="307453">
                  <a:moveTo>
                    <a:pt x="0" y="153727"/>
                  </a:moveTo>
                  <a:lnTo>
                    <a:pt x="152022" y="153727"/>
                  </a:lnTo>
                  <a:lnTo>
                    <a:pt x="152022" y="96079"/>
                  </a:lnTo>
                  <a:lnTo>
                    <a:pt x="75159" y="96079"/>
                  </a:lnTo>
                  <a:lnTo>
                    <a:pt x="228886" y="0"/>
                  </a:lnTo>
                  <a:lnTo>
                    <a:pt x="382612" y="96079"/>
                  </a:lnTo>
                  <a:lnTo>
                    <a:pt x="305749" y="96079"/>
                  </a:lnTo>
                  <a:lnTo>
                    <a:pt x="305749" y="307453"/>
                  </a:lnTo>
                  <a:lnTo>
                    <a:pt x="0" y="307453"/>
                  </a:lnTo>
                  <a:lnTo>
                    <a:pt x="0" y="153727"/>
                  </a:lnTo>
                  <a:close/>
                </a:path>
              </a:pathLst>
            </a:custGeom>
            <a:solidFill>
              <a:srgbClr val="E46C0A"/>
            </a:solidFill>
            <a:ln>
              <a:noFill/>
            </a:ln>
            <a:effectLst>
              <a:outerShdw blurRad="63500" dist="23000" dir="5400000" rotWithShape="0">
                <a:srgbClr val="808080">
                  <a:alpha val="34998"/>
                </a:srgbClr>
              </a:outerShdw>
            </a:effectLst>
            <a:extLst>
              <a:ext uri="{91240B29-F687-4f45-9708-019B960494DF}">
                <a14:hiddenLine xmlns:a14="http://schemas.microsoft.com/office/drawing/2010/main" xmlns="" w="9525">
                  <a:solidFill>
                    <a:srgbClr val="000000"/>
                  </a:solidFill>
                  <a:miter lim="800000"/>
                  <a:headEnd/>
                  <a:tailEnd/>
                </a14:hiddenLine>
              </a:ext>
            </a:extLst>
          </p:spPr>
          <p:txBody>
            <a:bodyPr anchor="ctr"/>
            <a:lstStyle/>
            <a:p>
              <a:endParaRPr lang="en-US"/>
            </a:p>
          </p:txBody>
        </p:sp>
        <p:sp>
          <p:nvSpPr>
            <p:cNvPr id="29" name="Bent-Up Arrow 48"/>
            <p:cNvSpPr>
              <a:spLocks noChangeArrowheads="1"/>
            </p:cNvSpPr>
            <p:nvPr/>
          </p:nvSpPr>
          <p:spPr bwMode="auto">
            <a:xfrm>
              <a:off x="3200400" y="4721225"/>
              <a:ext cx="383117" cy="307975"/>
            </a:xfrm>
            <a:custGeom>
              <a:avLst/>
              <a:gdLst>
                <a:gd name="T0" fmla="*/ 229173 w 382612"/>
                <a:gd name="T1" fmla="*/ 0 h 307453"/>
                <a:gd name="T2" fmla="*/ 75253 w 382612"/>
                <a:gd name="T3" fmla="*/ 96405 h 307453"/>
                <a:gd name="T4" fmla="*/ 0 w 382612"/>
                <a:gd name="T5" fmla="*/ 231373 h 307453"/>
                <a:gd name="T6" fmla="*/ 153066 w 382612"/>
                <a:gd name="T7" fmla="*/ 308498 h 307453"/>
                <a:gd name="T8" fmla="*/ 306133 w 382612"/>
                <a:gd name="T9" fmla="*/ 202452 h 307453"/>
                <a:gd name="T10" fmla="*/ 383092 w 382612"/>
                <a:gd name="T11" fmla="*/ 96405 h 307453"/>
                <a:gd name="T12" fmla="*/ 0 60000 65536"/>
                <a:gd name="T13" fmla="*/ 0 60000 65536"/>
                <a:gd name="T14" fmla="*/ 0 60000 65536"/>
                <a:gd name="T15" fmla="*/ 0 60000 65536"/>
                <a:gd name="T16" fmla="*/ 0 60000 65536"/>
                <a:gd name="T17" fmla="*/ 0 60000 65536"/>
                <a:gd name="T18" fmla="*/ 0 w 382612"/>
                <a:gd name="T19" fmla="*/ 153727 h 307453"/>
                <a:gd name="T20" fmla="*/ 305749 w 382612"/>
                <a:gd name="T21" fmla="*/ 307453 h 307453"/>
              </a:gdLst>
              <a:ahLst/>
              <a:cxnLst>
                <a:cxn ang="T12">
                  <a:pos x="T0" y="T1"/>
                </a:cxn>
                <a:cxn ang="T13">
                  <a:pos x="T2" y="T3"/>
                </a:cxn>
                <a:cxn ang="T14">
                  <a:pos x="T4" y="T5"/>
                </a:cxn>
                <a:cxn ang="T15">
                  <a:pos x="T6" y="T7"/>
                </a:cxn>
                <a:cxn ang="T16">
                  <a:pos x="T8" y="T9"/>
                </a:cxn>
                <a:cxn ang="T17">
                  <a:pos x="T10" y="T11"/>
                </a:cxn>
              </a:cxnLst>
              <a:rect l="T18" t="T19" r="T20" b="T21"/>
              <a:pathLst>
                <a:path w="382612" h="307453">
                  <a:moveTo>
                    <a:pt x="0" y="153727"/>
                  </a:moveTo>
                  <a:lnTo>
                    <a:pt x="152022" y="153727"/>
                  </a:lnTo>
                  <a:lnTo>
                    <a:pt x="152022" y="96079"/>
                  </a:lnTo>
                  <a:lnTo>
                    <a:pt x="75159" y="96079"/>
                  </a:lnTo>
                  <a:lnTo>
                    <a:pt x="228886" y="0"/>
                  </a:lnTo>
                  <a:lnTo>
                    <a:pt x="382612" y="96079"/>
                  </a:lnTo>
                  <a:lnTo>
                    <a:pt x="305749" y="96079"/>
                  </a:lnTo>
                  <a:lnTo>
                    <a:pt x="305749" y="307453"/>
                  </a:lnTo>
                  <a:lnTo>
                    <a:pt x="0" y="307453"/>
                  </a:lnTo>
                  <a:lnTo>
                    <a:pt x="0" y="153727"/>
                  </a:lnTo>
                  <a:close/>
                </a:path>
              </a:pathLst>
            </a:custGeom>
            <a:solidFill>
              <a:srgbClr val="E46C0A"/>
            </a:solidFill>
            <a:ln>
              <a:noFill/>
            </a:ln>
            <a:effectLst>
              <a:outerShdw blurRad="63500" dist="23000" dir="5400000" rotWithShape="0">
                <a:srgbClr val="808080">
                  <a:alpha val="34998"/>
                </a:srgbClr>
              </a:outerShdw>
            </a:effectLst>
            <a:extLst>
              <a:ext uri="{91240B29-F687-4f45-9708-019B960494DF}">
                <a14:hiddenLine xmlns:a14="http://schemas.microsoft.com/office/drawing/2010/main" xmlns="" w="9525">
                  <a:solidFill>
                    <a:srgbClr val="000000"/>
                  </a:solidFill>
                  <a:miter lim="800000"/>
                  <a:headEnd/>
                  <a:tailEnd/>
                </a14:hiddenLine>
              </a:ext>
            </a:extLst>
          </p:spPr>
          <p:txBody>
            <a:bodyPr anchor="ctr"/>
            <a:lstStyle/>
            <a:p>
              <a:endParaRPr lang="en-US"/>
            </a:p>
          </p:txBody>
        </p:sp>
      </p:grpSp>
      <p:pic>
        <p:nvPicPr>
          <p:cNvPr id="18944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55176" y="5837238"/>
            <a:ext cx="766763" cy="366712"/>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189446" name="Title 15"/>
          <p:cNvSpPr txBox="1">
            <a:spLocks/>
          </p:cNvSpPr>
          <p:nvPr/>
        </p:nvSpPr>
        <p:spPr bwMode="auto">
          <a:xfrm>
            <a:off x="2039938" y="1981200"/>
            <a:ext cx="35433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defRPr sz="3200">
                <a:solidFill>
                  <a:srgbClr val="000099"/>
                </a:solidFill>
                <a:latin typeface="Calibri" charset="0"/>
                <a:ea typeface="ＭＳ Ｐゴシック" charset="0"/>
              </a:defRPr>
            </a:lvl1pPr>
            <a:lvl2pPr>
              <a:defRPr sz="2800">
                <a:solidFill>
                  <a:srgbClr val="000099"/>
                </a:solidFill>
                <a:latin typeface="Calibri" charset="0"/>
                <a:ea typeface="ＭＳ Ｐゴシック" charset="0"/>
              </a:defRPr>
            </a:lvl2pPr>
            <a:lvl3pPr>
              <a:defRPr sz="2400">
                <a:solidFill>
                  <a:srgbClr val="000099"/>
                </a:solidFill>
                <a:latin typeface="Calibri" charset="0"/>
                <a:ea typeface="ＭＳ Ｐゴシック" charset="0"/>
              </a:defRPr>
            </a:lvl3pPr>
            <a:lvl4pPr>
              <a:defRPr sz="2000">
                <a:solidFill>
                  <a:srgbClr val="000099"/>
                </a:solidFill>
                <a:latin typeface="Calibri" charset="0"/>
                <a:ea typeface="ＭＳ Ｐゴシック" charset="0"/>
              </a:defRPr>
            </a:lvl4pPr>
            <a:lvl5pPr>
              <a:defRPr sz="2000">
                <a:solidFill>
                  <a:srgbClr val="000099"/>
                </a:solidFill>
                <a:latin typeface="Calibri" charset="0"/>
                <a:ea typeface="ＭＳ Ｐゴシック" charset="0"/>
              </a:defRPr>
            </a:lvl5pPr>
            <a:lvl6pPr eaLnBrk="0" fontAlgn="base" hangingPunct="0">
              <a:spcAft>
                <a:spcPct val="0"/>
              </a:spcAft>
              <a:buFont typeface="Arial" charset="0"/>
              <a:buChar char="»"/>
              <a:defRPr sz="2000">
                <a:solidFill>
                  <a:srgbClr val="000099"/>
                </a:solidFill>
                <a:latin typeface="Calibri" charset="0"/>
                <a:ea typeface="ＭＳ Ｐゴシック" charset="0"/>
              </a:defRPr>
            </a:lvl6pPr>
            <a:lvl7pPr eaLnBrk="0" fontAlgn="base" hangingPunct="0">
              <a:spcAft>
                <a:spcPct val="0"/>
              </a:spcAft>
              <a:buFont typeface="Arial" charset="0"/>
              <a:buChar char="»"/>
              <a:defRPr sz="2000">
                <a:solidFill>
                  <a:srgbClr val="000099"/>
                </a:solidFill>
                <a:latin typeface="Calibri" charset="0"/>
                <a:ea typeface="ＭＳ Ｐゴシック" charset="0"/>
              </a:defRPr>
            </a:lvl7pPr>
            <a:lvl8pPr eaLnBrk="0" fontAlgn="base" hangingPunct="0">
              <a:spcAft>
                <a:spcPct val="0"/>
              </a:spcAft>
              <a:buFont typeface="Arial" charset="0"/>
              <a:buChar char="»"/>
              <a:defRPr sz="2000">
                <a:solidFill>
                  <a:srgbClr val="000099"/>
                </a:solidFill>
                <a:latin typeface="Calibri" charset="0"/>
                <a:ea typeface="ＭＳ Ｐゴシック" charset="0"/>
              </a:defRPr>
            </a:lvl8pPr>
            <a:lvl9pPr eaLnBrk="0" fontAlgn="base" hangingPunct="0">
              <a:spcAft>
                <a:spcPct val="0"/>
              </a:spcAft>
              <a:buFont typeface="Arial" charset="0"/>
              <a:buChar char="»"/>
              <a:defRPr sz="2000">
                <a:solidFill>
                  <a:srgbClr val="000099"/>
                </a:solidFill>
                <a:latin typeface="Calibri" charset="0"/>
                <a:ea typeface="ＭＳ Ｐゴシック" charset="0"/>
              </a:defRPr>
            </a:lvl9pPr>
          </a:lstStyle>
          <a:p>
            <a:pPr algn="ctr"/>
            <a:r>
              <a:rPr lang="en-US" sz="3600" b="1" dirty="0"/>
              <a:t>Implementation Teams</a:t>
            </a:r>
          </a:p>
        </p:txBody>
      </p:sp>
    </p:spTree>
    <p:extLst>
      <p:ext uri="{BB962C8B-B14F-4D97-AF65-F5344CB8AC3E}">
        <p14:creationId xmlns:p14="http://schemas.microsoft.com/office/powerpoint/2010/main" val="3111908062"/>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Title 5"/>
          <p:cNvSpPr>
            <a:spLocks noGrp="1"/>
          </p:cNvSpPr>
          <p:nvPr>
            <p:ph type="title"/>
          </p:nvPr>
        </p:nvSpPr>
        <p:spPr/>
        <p:txBody>
          <a:bodyPr/>
          <a:lstStyle/>
          <a:p>
            <a:pPr eaLnBrk="1" hangingPunct="1"/>
            <a:r>
              <a:rPr lang="en-US" b="1" dirty="0">
                <a:latin typeface="Calibri" charset="0"/>
              </a:rPr>
              <a:t>Supporting Teachers</a:t>
            </a:r>
          </a:p>
        </p:txBody>
      </p:sp>
      <p:pic>
        <p:nvPicPr>
          <p:cNvPr id="178179" name="Content Placeholder 3"/>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a:xfrm>
            <a:off x="4572001" y="1447800"/>
            <a:ext cx="2752725" cy="4452938"/>
          </a:xfrm>
        </p:spPr>
      </p:pic>
      <p:sp>
        <p:nvSpPr>
          <p:cNvPr id="178180" name="TextBox 4"/>
          <p:cNvSpPr txBox="1">
            <a:spLocks noChangeArrowheads="1"/>
          </p:cNvSpPr>
          <p:nvPr/>
        </p:nvSpPr>
        <p:spPr bwMode="auto">
          <a:xfrm>
            <a:off x="4876800" y="5900739"/>
            <a:ext cx="2801938" cy="339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200">
                <a:solidFill>
                  <a:srgbClr val="000099"/>
                </a:solidFill>
                <a:latin typeface="Calibri" charset="0"/>
                <a:ea typeface="ＭＳ Ｐゴシック" charset="0"/>
              </a:defRPr>
            </a:lvl1pPr>
            <a:lvl2pPr>
              <a:defRPr sz="2800">
                <a:solidFill>
                  <a:srgbClr val="000099"/>
                </a:solidFill>
                <a:latin typeface="Calibri" charset="0"/>
                <a:ea typeface="ＭＳ Ｐゴシック" charset="0"/>
              </a:defRPr>
            </a:lvl2pPr>
            <a:lvl3pPr>
              <a:defRPr sz="2400">
                <a:solidFill>
                  <a:srgbClr val="000099"/>
                </a:solidFill>
                <a:latin typeface="Calibri" charset="0"/>
                <a:ea typeface="ＭＳ Ｐゴシック" charset="0"/>
              </a:defRPr>
            </a:lvl3pPr>
            <a:lvl4pPr>
              <a:defRPr sz="2000">
                <a:solidFill>
                  <a:srgbClr val="000099"/>
                </a:solidFill>
                <a:latin typeface="Calibri" charset="0"/>
                <a:ea typeface="ＭＳ Ｐゴシック" charset="0"/>
              </a:defRPr>
            </a:lvl4pPr>
            <a:lvl5pPr>
              <a:defRPr sz="2000">
                <a:solidFill>
                  <a:srgbClr val="000099"/>
                </a:solidFill>
                <a:latin typeface="Calibri" charset="0"/>
                <a:ea typeface="ＭＳ Ｐゴシック" charset="0"/>
              </a:defRPr>
            </a:lvl5pPr>
            <a:lvl6pPr eaLnBrk="0" fontAlgn="base" hangingPunct="0">
              <a:spcAft>
                <a:spcPct val="0"/>
              </a:spcAft>
              <a:buFont typeface="Arial" charset="0"/>
              <a:buChar char="»"/>
              <a:defRPr sz="2000">
                <a:solidFill>
                  <a:srgbClr val="000099"/>
                </a:solidFill>
                <a:latin typeface="Calibri" charset="0"/>
                <a:ea typeface="ＭＳ Ｐゴシック" charset="0"/>
              </a:defRPr>
            </a:lvl6pPr>
            <a:lvl7pPr eaLnBrk="0" fontAlgn="base" hangingPunct="0">
              <a:spcAft>
                <a:spcPct val="0"/>
              </a:spcAft>
              <a:buFont typeface="Arial" charset="0"/>
              <a:buChar char="»"/>
              <a:defRPr sz="2000">
                <a:solidFill>
                  <a:srgbClr val="000099"/>
                </a:solidFill>
                <a:latin typeface="Calibri" charset="0"/>
                <a:ea typeface="ＭＳ Ｐゴシック" charset="0"/>
              </a:defRPr>
            </a:lvl7pPr>
            <a:lvl8pPr eaLnBrk="0" fontAlgn="base" hangingPunct="0">
              <a:spcAft>
                <a:spcPct val="0"/>
              </a:spcAft>
              <a:buFont typeface="Arial" charset="0"/>
              <a:buChar char="»"/>
              <a:defRPr sz="2000">
                <a:solidFill>
                  <a:srgbClr val="000099"/>
                </a:solidFill>
                <a:latin typeface="Calibri" charset="0"/>
                <a:ea typeface="ＭＳ Ｐゴシック" charset="0"/>
              </a:defRPr>
            </a:lvl8pPr>
            <a:lvl9pPr eaLnBrk="0" fontAlgn="base" hangingPunct="0">
              <a:spcAft>
                <a:spcPct val="0"/>
              </a:spcAft>
              <a:buFont typeface="Arial" charset="0"/>
              <a:buChar char="»"/>
              <a:defRPr sz="2000">
                <a:solidFill>
                  <a:srgbClr val="000099"/>
                </a:solidFill>
                <a:latin typeface="Calibri" charset="0"/>
                <a:ea typeface="ＭＳ Ｐゴシック" charset="0"/>
              </a:defRPr>
            </a:lvl9pPr>
          </a:lstStyle>
          <a:p>
            <a:pPr eaLnBrk="1" hangingPunct="1"/>
            <a:r>
              <a:rPr lang="en-US" sz="800">
                <a:solidFill>
                  <a:srgbClr val="000000"/>
                </a:solidFill>
                <a:latin typeface="Arial" charset="0"/>
              </a:rPr>
              <a:t>Discovery Education's Clip Art Gallery created</a:t>
            </a:r>
            <a:br>
              <a:rPr lang="en-US" sz="800">
                <a:solidFill>
                  <a:srgbClr val="000000"/>
                </a:solidFill>
                <a:latin typeface="Arial" charset="0"/>
              </a:rPr>
            </a:br>
            <a:r>
              <a:rPr lang="en-US" sz="800" b="1">
                <a:solidFill>
                  <a:srgbClr val="000000"/>
                </a:solidFill>
                <a:latin typeface="Arial" charset="0"/>
              </a:rPr>
              <a:t>by Mark A. Hicks, illustrator</a:t>
            </a:r>
            <a:endParaRPr lang="en-US" sz="800">
              <a:solidFill>
                <a:srgbClr val="000000"/>
              </a:solidFill>
              <a:latin typeface="Arial" charset="0"/>
            </a:endParaRPr>
          </a:p>
        </p:txBody>
      </p:sp>
      <p:pic>
        <p:nvPicPr>
          <p:cNvPr id="1026" name="Picture 2" descr="C:\Users\ebeattie\AppData\Local\Microsoft\Windows\Temporary Internet Files\Low\Content.IE5\H05FFI52\MC900441334[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00" y="4592638"/>
            <a:ext cx="1143000" cy="1295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28"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96388" y="1547813"/>
            <a:ext cx="1295400" cy="7667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pic>
        <p:nvPicPr>
          <p:cNvPr id="178183" name="Content Placeholder 3"/>
          <p:cNvPicPr>
            <a:picLocks/>
          </p:cNvPicPr>
          <p:nvPr/>
        </p:nvPicPr>
        <p:blipFill>
          <a:blip r:embed="rId3">
            <a:extLst>
              <a:ext uri="{28A0092B-C50C-407E-A947-70E740481C1C}">
                <a14:useLocalDpi xmlns:a14="http://schemas.microsoft.com/office/drawing/2010/main" val="0"/>
              </a:ext>
            </a:extLst>
          </a:blip>
          <a:srcRect/>
          <a:stretch>
            <a:fillRect/>
          </a:stretch>
        </p:blipFill>
        <p:spPr bwMode="auto">
          <a:xfrm>
            <a:off x="4724401" y="1430339"/>
            <a:ext cx="2752725" cy="44529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178184" name="Straight Arrow Connector 9"/>
          <p:cNvCxnSpPr>
            <a:cxnSpLocks noChangeShapeType="1"/>
          </p:cNvCxnSpPr>
          <p:nvPr/>
        </p:nvCxnSpPr>
        <p:spPr bwMode="auto">
          <a:xfrm flipV="1">
            <a:off x="3200400" y="4114800"/>
            <a:ext cx="1447800" cy="8382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xmlns="">
                <a:noFill/>
              </a14:hiddenFill>
            </a:ext>
          </a:extLst>
        </p:spPr>
      </p:cxnSp>
      <p:cxnSp>
        <p:nvCxnSpPr>
          <p:cNvPr id="178185" name="Straight Arrow Connector 12"/>
          <p:cNvCxnSpPr>
            <a:cxnSpLocks noChangeShapeType="1"/>
          </p:cNvCxnSpPr>
          <p:nvPr/>
        </p:nvCxnSpPr>
        <p:spPr bwMode="auto">
          <a:xfrm>
            <a:off x="2743200" y="1930400"/>
            <a:ext cx="1905000" cy="10414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xmlns="">
                <a:noFill/>
              </a14:hiddenFill>
            </a:ext>
          </a:extLst>
        </p:spPr>
      </p:cxnSp>
      <p:pic>
        <p:nvPicPr>
          <p:cNvPr id="16" name="Picture 15"/>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1544638" y="1458913"/>
            <a:ext cx="12954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7" name="Picture 16"/>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9220200" y="4495800"/>
            <a:ext cx="990600" cy="1219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178188" name="Straight Arrow Connector 19"/>
          <p:cNvCxnSpPr>
            <a:cxnSpLocks noChangeShapeType="1"/>
          </p:cNvCxnSpPr>
          <p:nvPr/>
        </p:nvCxnSpPr>
        <p:spPr bwMode="auto">
          <a:xfrm flipH="1" flipV="1">
            <a:off x="7391400" y="4114800"/>
            <a:ext cx="1684338" cy="112553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xmlns="">
                <a:noFill/>
              </a14:hiddenFill>
            </a:ext>
          </a:extLst>
        </p:spPr>
      </p:cxnSp>
      <p:cxnSp>
        <p:nvCxnSpPr>
          <p:cNvPr id="178189" name="Straight Arrow Connector 21"/>
          <p:cNvCxnSpPr>
            <a:cxnSpLocks noChangeShapeType="1"/>
          </p:cNvCxnSpPr>
          <p:nvPr/>
        </p:nvCxnSpPr>
        <p:spPr bwMode="auto">
          <a:xfrm flipH="1">
            <a:off x="7391401" y="2030413"/>
            <a:ext cx="1666875" cy="8890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xmlns="">
                <a:noFill/>
              </a14:hiddenFill>
            </a:ext>
          </a:extLst>
        </p:spPr>
      </p:cxnSp>
    </p:spTree>
    <p:extLst>
      <p:ext uri="{BB962C8B-B14F-4D97-AF65-F5344CB8AC3E}">
        <p14:creationId xmlns:p14="http://schemas.microsoft.com/office/powerpoint/2010/main" val="1514658883"/>
      </p:ext>
    </p:extLst>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1000"/>
                                        <p:tgtEl>
                                          <p:spTgt spid="1026"/>
                                        </p:tgtEl>
                                      </p:cBhvr>
                                    </p:animEffect>
                                    <p:anim calcmode="lin" valueType="num">
                                      <p:cBhvr>
                                        <p:cTn id="8" dur="1000" fill="hold"/>
                                        <p:tgtEl>
                                          <p:spTgt spid="1026"/>
                                        </p:tgtEl>
                                        <p:attrNameLst>
                                          <p:attrName>ppt_x</p:attrName>
                                        </p:attrNameLst>
                                      </p:cBhvr>
                                      <p:tavLst>
                                        <p:tav tm="0">
                                          <p:val>
                                            <p:strVal val="#ppt_x"/>
                                          </p:val>
                                        </p:tav>
                                        <p:tav tm="100000">
                                          <p:val>
                                            <p:strVal val="#ppt_x"/>
                                          </p:val>
                                        </p:tav>
                                      </p:tavLst>
                                    </p:anim>
                                    <p:anim calcmode="lin" valueType="num">
                                      <p:cBhvr>
                                        <p:cTn id="9" dur="1000" fill="hold"/>
                                        <p:tgtEl>
                                          <p:spTgt spid="1026"/>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6"/>
                                        </p:tgtEl>
                                        <p:attrNameLst>
                                          <p:attrName>style.visibility</p:attrName>
                                        </p:attrNameLst>
                                      </p:cBhvr>
                                      <p:to>
                                        <p:strVal val="visible"/>
                                      </p:to>
                                    </p:set>
                                    <p:animEffect transition="in" filter="fade">
                                      <p:cBhvr>
                                        <p:cTn id="14" dur="1000"/>
                                        <p:tgtEl>
                                          <p:spTgt spid="16"/>
                                        </p:tgtEl>
                                      </p:cBhvr>
                                    </p:animEffect>
                                    <p:anim calcmode="lin" valueType="num">
                                      <p:cBhvr>
                                        <p:cTn id="15" dur="1000" fill="hold"/>
                                        <p:tgtEl>
                                          <p:spTgt spid="16"/>
                                        </p:tgtEl>
                                        <p:attrNameLst>
                                          <p:attrName>ppt_x</p:attrName>
                                        </p:attrNameLst>
                                      </p:cBhvr>
                                      <p:tavLst>
                                        <p:tav tm="0">
                                          <p:val>
                                            <p:strVal val="#ppt_x"/>
                                          </p:val>
                                        </p:tav>
                                        <p:tav tm="100000">
                                          <p:val>
                                            <p:strVal val="#ppt_x"/>
                                          </p:val>
                                        </p:tav>
                                      </p:tavLst>
                                    </p:anim>
                                    <p:anim calcmode="lin" valueType="num">
                                      <p:cBhvr>
                                        <p:cTn id="16"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1028"/>
                                        </p:tgtEl>
                                        <p:attrNameLst>
                                          <p:attrName>style.visibility</p:attrName>
                                        </p:attrNameLst>
                                      </p:cBhvr>
                                      <p:to>
                                        <p:strVal val="visible"/>
                                      </p:to>
                                    </p:set>
                                    <p:animEffect transition="in" filter="fade">
                                      <p:cBhvr>
                                        <p:cTn id="21" dur="1000"/>
                                        <p:tgtEl>
                                          <p:spTgt spid="1028"/>
                                        </p:tgtEl>
                                      </p:cBhvr>
                                    </p:animEffect>
                                    <p:anim calcmode="lin" valueType="num">
                                      <p:cBhvr>
                                        <p:cTn id="22" dur="1000" fill="hold"/>
                                        <p:tgtEl>
                                          <p:spTgt spid="1028"/>
                                        </p:tgtEl>
                                        <p:attrNameLst>
                                          <p:attrName>ppt_x</p:attrName>
                                        </p:attrNameLst>
                                      </p:cBhvr>
                                      <p:tavLst>
                                        <p:tav tm="0">
                                          <p:val>
                                            <p:strVal val="#ppt_x"/>
                                          </p:val>
                                        </p:tav>
                                        <p:tav tm="100000">
                                          <p:val>
                                            <p:strVal val="#ppt_x"/>
                                          </p:val>
                                        </p:tav>
                                      </p:tavLst>
                                    </p:anim>
                                    <p:anim calcmode="lin" valueType="num">
                                      <p:cBhvr>
                                        <p:cTn id="23" dur="1000" fill="hold"/>
                                        <p:tgtEl>
                                          <p:spTgt spid="1028"/>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fade">
                                      <p:cBhvr>
                                        <p:cTn id="28" dur="1000"/>
                                        <p:tgtEl>
                                          <p:spTgt spid="17"/>
                                        </p:tgtEl>
                                      </p:cBhvr>
                                    </p:animEffect>
                                    <p:anim calcmode="lin" valueType="num">
                                      <p:cBhvr>
                                        <p:cTn id="29" dur="1000" fill="hold"/>
                                        <p:tgtEl>
                                          <p:spTgt spid="17"/>
                                        </p:tgtEl>
                                        <p:attrNameLst>
                                          <p:attrName>ppt_x</p:attrName>
                                        </p:attrNameLst>
                                      </p:cBhvr>
                                      <p:tavLst>
                                        <p:tav tm="0">
                                          <p:val>
                                            <p:strVal val="#ppt_x"/>
                                          </p:val>
                                        </p:tav>
                                        <p:tav tm="100000">
                                          <p:val>
                                            <p:strVal val="#ppt_x"/>
                                          </p:val>
                                        </p:tav>
                                      </p:tavLst>
                                    </p:anim>
                                    <p:anim calcmode="lin" valueType="num">
                                      <p:cBhvr>
                                        <p:cTn id="30"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727</Words>
  <Application>Microsoft Office PowerPoint</Application>
  <PresentationFormat>Widescreen</PresentationFormat>
  <Paragraphs>48</Paragraphs>
  <Slides>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ＭＳ Ｐゴシック</vt:lpstr>
      <vt:lpstr>Arial</vt:lpstr>
      <vt:lpstr>Calibri</vt:lpstr>
      <vt:lpstr>Calibri Light</vt:lpstr>
      <vt:lpstr>Trebuchet MS</vt:lpstr>
      <vt:lpstr>Office Theme</vt:lpstr>
      <vt:lpstr>Structures for Implementation</vt:lpstr>
      <vt:lpstr>Why Focus on Implementation?</vt:lpstr>
      <vt:lpstr>Implementation Teams</vt:lpstr>
      <vt:lpstr>Linked Team Structures</vt:lpstr>
      <vt:lpstr>Supporting Teachers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Structures for Implementation</dc:title>
  <dc:creator>Amy Scrinzi</dc:creator>
  <cp:lastModifiedBy>Nicki Galloway</cp:lastModifiedBy>
  <cp:revision>2</cp:revision>
  <dcterms:created xsi:type="dcterms:W3CDTF">2015-10-08T15:11:43Z</dcterms:created>
  <dcterms:modified xsi:type="dcterms:W3CDTF">2016-01-07T19:49:24Z</dcterms:modified>
</cp:coreProperties>
</file>