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5" r:id="rId2"/>
    <p:sldId id="292" r:id="rId3"/>
    <p:sldId id="295" r:id="rId4"/>
    <p:sldId id="293" r:id="rId5"/>
    <p:sldId id="284" r:id="rId6"/>
    <p:sldId id="257" r:id="rId7"/>
    <p:sldId id="278" r:id="rId8"/>
    <p:sldId id="258" r:id="rId9"/>
    <p:sldId id="288" r:id="rId10"/>
    <p:sldId id="259" r:id="rId11"/>
    <p:sldId id="261" r:id="rId12"/>
    <p:sldId id="260" r:id="rId13"/>
    <p:sldId id="262" r:id="rId14"/>
    <p:sldId id="28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Tetreault" initials="D"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9" autoAdjust="0"/>
    <p:restoredTop sz="55006" autoAdjust="0"/>
  </p:normalViewPr>
  <p:slideViewPr>
    <p:cSldViewPr>
      <p:cViewPr varScale="1">
        <p:scale>
          <a:sx n="41" d="100"/>
          <a:sy n="41" d="100"/>
        </p:scale>
        <p:origin x="2172" y="4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22ABF5-6252-BF48-9CF1-AF5B72E14AB3}" type="doc">
      <dgm:prSet loTypeId="urn:microsoft.com/office/officeart/2005/8/layout/venn2" loCatId="relationship" qsTypeId="urn:microsoft.com/office/officeart/2005/8/quickstyle/simple1" qsCatId="simple" csTypeId="urn:microsoft.com/office/officeart/2005/8/colors/accent5_4" csCatId="accent5" phldr="1"/>
      <dgm:spPr/>
      <dgm:t>
        <a:bodyPr/>
        <a:lstStyle/>
        <a:p>
          <a:endParaRPr lang="en-US"/>
        </a:p>
      </dgm:t>
    </dgm:pt>
    <dgm:pt modelId="{77EEE366-A7D9-954A-92AE-848F5B1498CE}">
      <dgm:prSet phldrT="[Text]"/>
      <dgm:spPr>
        <a:effectLst>
          <a:softEdge rad="127000"/>
        </a:effectLst>
      </dgm:spPr>
      <dgm:t>
        <a:bodyPr/>
        <a:lstStyle/>
        <a:p>
          <a:r>
            <a:rPr lang="en-US" dirty="0" smtClean="0"/>
            <a:t>Third Grade</a:t>
          </a:r>
          <a:endParaRPr lang="en-US" dirty="0"/>
        </a:p>
      </dgm:t>
    </dgm:pt>
    <dgm:pt modelId="{C9B8BC15-4A78-464A-9D9C-1780407FA755}" type="parTrans" cxnId="{C84C0B21-1AAE-AF46-A5B9-D555AD9CE180}">
      <dgm:prSet/>
      <dgm:spPr/>
      <dgm:t>
        <a:bodyPr/>
        <a:lstStyle/>
        <a:p>
          <a:endParaRPr lang="en-US"/>
        </a:p>
      </dgm:t>
    </dgm:pt>
    <dgm:pt modelId="{1CCD68E0-BED4-F541-85A7-68E9E82CCF98}" type="sibTrans" cxnId="{C84C0B21-1AAE-AF46-A5B9-D555AD9CE180}">
      <dgm:prSet/>
      <dgm:spPr/>
      <dgm:t>
        <a:bodyPr/>
        <a:lstStyle/>
        <a:p>
          <a:endParaRPr lang="en-US"/>
        </a:p>
      </dgm:t>
    </dgm:pt>
    <dgm:pt modelId="{906F15C5-A4A9-054E-B247-D6F863DC0FCD}">
      <dgm:prSet phldrT="[Text]"/>
      <dgm:spPr>
        <a:effectLst>
          <a:softEdge rad="127000"/>
        </a:effectLst>
      </dgm:spPr>
      <dgm:t>
        <a:bodyPr/>
        <a:lstStyle/>
        <a:p>
          <a:r>
            <a:rPr lang="en-US" dirty="0" smtClean="0"/>
            <a:t>Second Grade</a:t>
          </a:r>
          <a:endParaRPr lang="en-US" dirty="0"/>
        </a:p>
      </dgm:t>
    </dgm:pt>
    <dgm:pt modelId="{F1CAD71F-4838-8F40-BDEB-C197E63BA091}" type="parTrans" cxnId="{4D12EFE5-5C61-8D41-86DD-B3745A017119}">
      <dgm:prSet/>
      <dgm:spPr/>
      <dgm:t>
        <a:bodyPr/>
        <a:lstStyle/>
        <a:p>
          <a:endParaRPr lang="en-US"/>
        </a:p>
      </dgm:t>
    </dgm:pt>
    <dgm:pt modelId="{E22287D9-CC8F-F14E-A68E-FEE8D1FB5B44}" type="sibTrans" cxnId="{4D12EFE5-5C61-8D41-86DD-B3745A017119}">
      <dgm:prSet/>
      <dgm:spPr/>
      <dgm:t>
        <a:bodyPr/>
        <a:lstStyle/>
        <a:p>
          <a:endParaRPr lang="en-US"/>
        </a:p>
      </dgm:t>
    </dgm:pt>
    <dgm:pt modelId="{CC970995-883A-1B4D-B9DE-CA2C8C0A5ACC}">
      <dgm:prSet phldrT="[Text]"/>
      <dgm:spPr>
        <a:effectLst>
          <a:softEdge rad="127000"/>
        </a:effectLst>
      </dgm:spPr>
      <dgm:t>
        <a:bodyPr/>
        <a:lstStyle/>
        <a:p>
          <a:r>
            <a:rPr lang="en-US" dirty="0" smtClean="0"/>
            <a:t>First Grade</a:t>
          </a:r>
          <a:endParaRPr lang="en-US" dirty="0"/>
        </a:p>
      </dgm:t>
    </dgm:pt>
    <dgm:pt modelId="{8C072CDE-3D14-F445-91CC-B2F7C206D5F0}" type="parTrans" cxnId="{BEFFAA78-26C6-D146-BF82-C27142DD3BAD}">
      <dgm:prSet/>
      <dgm:spPr/>
      <dgm:t>
        <a:bodyPr/>
        <a:lstStyle/>
        <a:p>
          <a:endParaRPr lang="en-US"/>
        </a:p>
      </dgm:t>
    </dgm:pt>
    <dgm:pt modelId="{6E7DD3DA-F848-5040-B5EB-EBB1AB31D455}" type="sibTrans" cxnId="{BEFFAA78-26C6-D146-BF82-C27142DD3BAD}">
      <dgm:prSet/>
      <dgm:spPr/>
      <dgm:t>
        <a:bodyPr/>
        <a:lstStyle/>
        <a:p>
          <a:endParaRPr lang="en-US"/>
        </a:p>
      </dgm:t>
    </dgm:pt>
    <dgm:pt modelId="{5F7B07A5-CE77-6846-9CD1-DD4510250679}">
      <dgm:prSet phldrT="[Text]"/>
      <dgm:spPr>
        <a:solidFill>
          <a:srgbClr val="CEDCEE"/>
        </a:solidFill>
        <a:effectLst>
          <a:softEdge rad="127000"/>
        </a:effectLst>
      </dgm:spPr>
      <dgm:t>
        <a:bodyPr/>
        <a:lstStyle/>
        <a:p>
          <a:r>
            <a:rPr lang="en-US" dirty="0" smtClean="0"/>
            <a:t>Kindergarten</a:t>
          </a:r>
          <a:endParaRPr lang="en-US" dirty="0"/>
        </a:p>
      </dgm:t>
    </dgm:pt>
    <dgm:pt modelId="{81A12495-101A-DE49-B8D0-F7BBE49B2816}" type="parTrans" cxnId="{4D4D7664-E6B1-6D41-911A-C072CBCD8B32}">
      <dgm:prSet/>
      <dgm:spPr/>
      <dgm:t>
        <a:bodyPr/>
        <a:lstStyle/>
        <a:p>
          <a:endParaRPr lang="en-US"/>
        </a:p>
      </dgm:t>
    </dgm:pt>
    <dgm:pt modelId="{A7C023AE-0F9E-1449-AECF-22282AE914F3}" type="sibTrans" cxnId="{4D4D7664-E6B1-6D41-911A-C072CBCD8B32}">
      <dgm:prSet/>
      <dgm:spPr/>
      <dgm:t>
        <a:bodyPr/>
        <a:lstStyle/>
        <a:p>
          <a:endParaRPr lang="en-US"/>
        </a:p>
      </dgm:t>
    </dgm:pt>
    <dgm:pt modelId="{A075C505-EE9E-3B42-B799-ACE0F23441CE}">
      <dgm:prSet phldrT="[Text]"/>
      <dgm:spPr>
        <a:blipFill rotWithShape="1">
          <a:blip xmlns:r="http://schemas.openxmlformats.org/officeDocument/2006/relationships" r:embed="rId1">
            <a:alphaModFix amt="33000"/>
          </a:blip>
          <a:tile tx="0" ty="0" sx="100000" sy="100000" flip="none" algn="tl"/>
        </a:blipFill>
        <a:effectLst>
          <a:softEdge rad="127000"/>
        </a:effectLst>
      </dgm:spPr>
      <dgm:t>
        <a:bodyPr/>
        <a:lstStyle/>
        <a:p>
          <a:r>
            <a:rPr lang="en-US" dirty="0" smtClean="0"/>
            <a:t>KEA</a:t>
          </a:r>
          <a:endParaRPr lang="en-US" dirty="0"/>
        </a:p>
      </dgm:t>
    </dgm:pt>
    <dgm:pt modelId="{7C81DA41-636A-FB4C-86D2-E493B1B269EA}" type="parTrans" cxnId="{5A4C0A49-0F40-8344-992A-C647B4F68C4A}">
      <dgm:prSet/>
      <dgm:spPr/>
      <dgm:t>
        <a:bodyPr/>
        <a:lstStyle/>
        <a:p>
          <a:endParaRPr lang="en-US"/>
        </a:p>
      </dgm:t>
    </dgm:pt>
    <dgm:pt modelId="{E05D3EA1-8A22-A244-97A7-209BFEB32174}" type="sibTrans" cxnId="{5A4C0A49-0F40-8344-992A-C647B4F68C4A}">
      <dgm:prSet/>
      <dgm:spPr/>
      <dgm:t>
        <a:bodyPr/>
        <a:lstStyle/>
        <a:p>
          <a:endParaRPr lang="en-US"/>
        </a:p>
      </dgm:t>
    </dgm:pt>
    <dgm:pt modelId="{8550B053-5943-6442-A816-E66355EA706D}" type="pres">
      <dgm:prSet presAssocID="{7D22ABF5-6252-BF48-9CF1-AF5B72E14AB3}" presName="Name0" presStyleCnt="0">
        <dgm:presLayoutVars>
          <dgm:chMax val="7"/>
          <dgm:resizeHandles val="exact"/>
        </dgm:presLayoutVars>
      </dgm:prSet>
      <dgm:spPr/>
      <dgm:t>
        <a:bodyPr/>
        <a:lstStyle/>
        <a:p>
          <a:endParaRPr lang="en-US"/>
        </a:p>
      </dgm:t>
    </dgm:pt>
    <dgm:pt modelId="{9A51B7D2-73E7-234D-B8D4-F9FFEC94F918}" type="pres">
      <dgm:prSet presAssocID="{7D22ABF5-6252-BF48-9CF1-AF5B72E14AB3}" presName="comp1" presStyleCnt="0"/>
      <dgm:spPr/>
      <dgm:t>
        <a:bodyPr/>
        <a:lstStyle/>
        <a:p>
          <a:endParaRPr lang="en-US"/>
        </a:p>
      </dgm:t>
    </dgm:pt>
    <dgm:pt modelId="{BDDB6C07-7F02-A54A-AEA2-8ECDEC36FFF5}" type="pres">
      <dgm:prSet presAssocID="{7D22ABF5-6252-BF48-9CF1-AF5B72E14AB3}" presName="circle1" presStyleLbl="node1" presStyleIdx="0" presStyleCnt="5"/>
      <dgm:spPr/>
      <dgm:t>
        <a:bodyPr/>
        <a:lstStyle/>
        <a:p>
          <a:endParaRPr lang="en-US"/>
        </a:p>
      </dgm:t>
    </dgm:pt>
    <dgm:pt modelId="{6B3D35D7-2323-4445-9380-E5185B36BF6B}" type="pres">
      <dgm:prSet presAssocID="{7D22ABF5-6252-BF48-9CF1-AF5B72E14AB3}" presName="c1text" presStyleLbl="node1" presStyleIdx="0" presStyleCnt="5">
        <dgm:presLayoutVars>
          <dgm:bulletEnabled val="1"/>
        </dgm:presLayoutVars>
      </dgm:prSet>
      <dgm:spPr/>
      <dgm:t>
        <a:bodyPr/>
        <a:lstStyle/>
        <a:p>
          <a:endParaRPr lang="en-US"/>
        </a:p>
      </dgm:t>
    </dgm:pt>
    <dgm:pt modelId="{6E2AE610-35BE-514B-8284-71D0629839A7}" type="pres">
      <dgm:prSet presAssocID="{7D22ABF5-6252-BF48-9CF1-AF5B72E14AB3}" presName="comp2" presStyleCnt="0"/>
      <dgm:spPr/>
      <dgm:t>
        <a:bodyPr/>
        <a:lstStyle/>
        <a:p>
          <a:endParaRPr lang="en-US"/>
        </a:p>
      </dgm:t>
    </dgm:pt>
    <dgm:pt modelId="{017B98B0-2BDF-BE4D-B413-4D94FB9D2677}" type="pres">
      <dgm:prSet presAssocID="{7D22ABF5-6252-BF48-9CF1-AF5B72E14AB3}" presName="circle2" presStyleLbl="node1" presStyleIdx="1" presStyleCnt="5"/>
      <dgm:spPr/>
      <dgm:t>
        <a:bodyPr/>
        <a:lstStyle/>
        <a:p>
          <a:endParaRPr lang="en-US"/>
        </a:p>
      </dgm:t>
    </dgm:pt>
    <dgm:pt modelId="{293F892B-E79E-5641-AC70-0F733F71DC97}" type="pres">
      <dgm:prSet presAssocID="{7D22ABF5-6252-BF48-9CF1-AF5B72E14AB3}" presName="c2text" presStyleLbl="node1" presStyleIdx="1" presStyleCnt="5">
        <dgm:presLayoutVars>
          <dgm:bulletEnabled val="1"/>
        </dgm:presLayoutVars>
      </dgm:prSet>
      <dgm:spPr/>
      <dgm:t>
        <a:bodyPr/>
        <a:lstStyle/>
        <a:p>
          <a:endParaRPr lang="en-US"/>
        </a:p>
      </dgm:t>
    </dgm:pt>
    <dgm:pt modelId="{0FA8DB75-1C14-0443-9400-A738B79FE47A}" type="pres">
      <dgm:prSet presAssocID="{7D22ABF5-6252-BF48-9CF1-AF5B72E14AB3}" presName="comp3" presStyleCnt="0"/>
      <dgm:spPr/>
      <dgm:t>
        <a:bodyPr/>
        <a:lstStyle/>
        <a:p>
          <a:endParaRPr lang="en-US"/>
        </a:p>
      </dgm:t>
    </dgm:pt>
    <dgm:pt modelId="{DC1A7F6A-6B95-F341-9914-B09CAE0AB903}" type="pres">
      <dgm:prSet presAssocID="{7D22ABF5-6252-BF48-9CF1-AF5B72E14AB3}" presName="circle3" presStyleLbl="node1" presStyleIdx="2" presStyleCnt="5"/>
      <dgm:spPr/>
      <dgm:t>
        <a:bodyPr/>
        <a:lstStyle/>
        <a:p>
          <a:endParaRPr lang="en-US"/>
        </a:p>
      </dgm:t>
    </dgm:pt>
    <dgm:pt modelId="{B222A452-3DDB-C040-BD94-7BB4A24AD6EB}" type="pres">
      <dgm:prSet presAssocID="{7D22ABF5-6252-BF48-9CF1-AF5B72E14AB3}" presName="c3text" presStyleLbl="node1" presStyleIdx="2" presStyleCnt="5">
        <dgm:presLayoutVars>
          <dgm:bulletEnabled val="1"/>
        </dgm:presLayoutVars>
      </dgm:prSet>
      <dgm:spPr/>
      <dgm:t>
        <a:bodyPr/>
        <a:lstStyle/>
        <a:p>
          <a:endParaRPr lang="en-US"/>
        </a:p>
      </dgm:t>
    </dgm:pt>
    <dgm:pt modelId="{F5251162-D96C-8F44-B292-E2ED5AB2D3D2}" type="pres">
      <dgm:prSet presAssocID="{7D22ABF5-6252-BF48-9CF1-AF5B72E14AB3}" presName="comp4" presStyleCnt="0"/>
      <dgm:spPr/>
      <dgm:t>
        <a:bodyPr/>
        <a:lstStyle/>
        <a:p>
          <a:endParaRPr lang="en-US"/>
        </a:p>
      </dgm:t>
    </dgm:pt>
    <dgm:pt modelId="{913E1D89-C813-BD44-9C4F-72E7414FEC57}" type="pres">
      <dgm:prSet presAssocID="{7D22ABF5-6252-BF48-9CF1-AF5B72E14AB3}" presName="circle4" presStyleLbl="node1" presStyleIdx="3" presStyleCnt="5"/>
      <dgm:spPr/>
      <dgm:t>
        <a:bodyPr/>
        <a:lstStyle/>
        <a:p>
          <a:endParaRPr lang="en-US"/>
        </a:p>
      </dgm:t>
    </dgm:pt>
    <dgm:pt modelId="{FBC95034-03E2-C147-8901-C096B4E7A6E5}" type="pres">
      <dgm:prSet presAssocID="{7D22ABF5-6252-BF48-9CF1-AF5B72E14AB3}" presName="c4text" presStyleLbl="node1" presStyleIdx="3" presStyleCnt="5">
        <dgm:presLayoutVars>
          <dgm:bulletEnabled val="1"/>
        </dgm:presLayoutVars>
      </dgm:prSet>
      <dgm:spPr/>
      <dgm:t>
        <a:bodyPr/>
        <a:lstStyle/>
        <a:p>
          <a:endParaRPr lang="en-US"/>
        </a:p>
      </dgm:t>
    </dgm:pt>
    <dgm:pt modelId="{3F0A0E94-8838-B94B-ABF2-799784E1508C}" type="pres">
      <dgm:prSet presAssocID="{7D22ABF5-6252-BF48-9CF1-AF5B72E14AB3}" presName="comp5" presStyleCnt="0"/>
      <dgm:spPr/>
      <dgm:t>
        <a:bodyPr/>
        <a:lstStyle/>
        <a:p>
          <a:endParaRPr lang="en-US"/>
        </a:p>
      </dgm:t>
    </dgm:pt>
    <dgm:pt modelId="{A1B0E661-EDE5-ED48-B33E-586026A72755}" type="pres">
      <dgm:prSet presAssocID="{7D22ABF5-6252-BF48-9CF1-AF5B72E14AB3}" presName="circle5" presStyleLbl="node1" presStyleIdx="4" presStyleCnt="5" custScaleX="75000" custScaleY="66667" custLinFactNeighborX="-1515" custLinFactNeighborY="12500"/>
      <dgm:spPr/>
      <dgm:t>
        <a:bodyPr/>
        <a:lstStyle/>
        <a:p>
          <a:endParaRPr lang="en-US"/>
        </a:p>
      </dgm:t>
    </dgm:pt>
    <dgm:pt modelId="{16EB3365-7724-CA4F-9B04-172DD22D31DE}" type="pres">
      <dgm:prSet presAssocID="{7D22ABF5-6252-BF48-9CF1-AF5B72E14AB3}" presName="c5text" presStyleLbl="node1" presStyleIdx="4" presStyleCnt="5">
        <dgm:presLayoutVars>
          <dgm:bulletEnabled val="1"/>
        </dgm:presLayoutVars>
      </dgm:prSet>
      <dgm:spPr/>
      <dgm:t>
        <a:bodyPr/>
        <a:lstStyle/>
        <a:p>
          <a:endParaRPr lang="en-US"/>
        </a:p>
      </dgm:t>
    </dgm:pt>
  </dgm:ptLst>
  <dgm:cxnLst>
    <dgm:cxn modelId="{ECDCAB9F-97FD-7741-A1C7-2FF7525C8B4E}" type="presOf" srcId="{CC970995-883A-1B4D-B9DE-CA2C8C0A5ACC}" destId="{DC1A7F6A-6B95-F341-9914-B09CAE0AB903}" srcOrd="0" destOrd="0" presId="urn:microsoft.com/office/officeart/2005/8/layout/venn2"/>
    <dgm:cxn modelId="{CD7249D4-3C80-9A48-AFB0-21CD50E75738}" type="presOf" srcId="{5F7B07A5-CE77-6846-9CD1-DD4510250679}" destId="{913E1D89-C813-BD44-9C4F-72E7414FEC57}" srcOrd="0" destOrd="0" presId="urn:microsoft.com/office/officeart/2005/8/layout/venn2"/>
    <dgm:cxn modelId="{8B13B4F1-B2C2-BE4C-ACC9-BDE785488C79}" type="presOf" srcId="{7D22ABF5-6252-BF48-9CF1-AF5B72E14AB3}" destId="{8550B053-5943-6442-A816-E66355EA706D}" srcOrd="0" destOrd="0" presId="urn:microsoft.com/office/officeart/2005/8/layout/venn2"/>
    <dgm:cxn modelId="{4D12EFE5-5C61-8D41-86DD-B3745A017119}" srcId="{7D22ABF5-6252-BF48-9CF1-AF5B72E14AB3}" destId="{906F15C5-A4A9-054E-B247-D6F863DC0FCD}" srcOrd="1" destOrd="0" parTransId="{F1CAD71F-4838-8F40-BDEB-C197E63BA091}" sibTransId="{E22287D9-CC8F-F14E-A68E-FEE8D1FB5B44}"/>
    <dgm:cxn modelId="{439F06FB-A39E-5844-A262-A48BDBCDC04E}" type="presOf" srcId="{906F15C5-A4A9-054E-B247-D6F863DC0FCD}" destId="{293F892B-E79E-5641-AC70-0F733F71DC97}" srcOrd="1" destOrd="0" presId="urn:microsoft.com/office/officeart/2005/8/layout/venn2"/>
    <dgm:cxn modelId="{3F661909-A61D-6844-8117-D60BD3FFB576}" type="presOf" srcId="{A075C505-EE9E-3B42-B799-ACE0F23441CE}" destId="{A1B0E661-EDE5-ED48-B33E-586026A72755}" srcOrd="0" destOrd="0" presId="urn:microsoft.com/office/officeart/2005/8/layout/venn2"/>
    <dgm:cxn modelId="{4D4D7664-E6B1-6D41-911A-C072CBCD8B32}" srcId="{7D22ABF5-6252-BF48-9CF1-AF5B72E14AB3}" destId="{5F7B07A5-CE77-6846-9CD1-DD4510250679}" srcOrd="3" destOrd="0" parTransId="{81A12495-101A-DE49-B8D0-F7BBE49B2816}" sibTransId="{A7C023AE-0F9E-1449-AECF-22282AE914F3}"/>
    <dgm:cxn modelId="{B058D17D-5DAB-224C-AD46-187081953DE5}" type="presOf" srcId="{CC970995-883A-1B4D-B9DE-CA2C8C0A5ACC}" destId="{B222A452-3DDB-C040-BD94-7BB4A24AD6EB}" srcOrd="1" destOrd="0" presId="urn:microsoft.com/office/officeart/2005/8/layout/venn2"/>
    <dgm:cxn modelId="{CD49FE62-EC43-B34F-A482-11187FC22C52}" type="presOf" srcId="{77EEE366-A7D9-954A-92AE-848F5B1498CE}" destId="{BDDB6C07-7F02-A54A-AEA2-8ECDEC36FFF5}" srcOrd="0" destOrd="0" presId="urn:microsoft.com/office/officeart/2005/8/layout/venn2"/>
    <dgm:cxn modelId="{17E8315A-3CC7-2B48-B13F-E344CF1986DF}" type="presOf" srcId="{906F15C5-A4A9-054E-B247-D6F863DC0FCD}" destId="{017B98B0-2BDF-BE4D-B413-4D94FB9D2677}" srcOrd="0" destOrd="0" presId="urn:microsoft.com/office/officeart/2005/8/layout/venn2"/>
    <dgm:cxn modelId="{277B1F46-741D-184C-953D-F1490316A565}" type="presOf" srcId="{5F7B07A5-CE77-6846-9CD1-DD4510250679}" destId="{FBC95034-03E2-C147-8901-C096B4E7A6E5}" srcOrd="1" destOrd="0" presId="urn:microsoft.com/office/officeart/2005/8/layout/venn2"/>
    <dgm:cxn modelId="{BEFFAA78-26C6-D146-BF82-C27142DD3BAD}" srcId="{7D22ABF5-6252-BF48-9CF1-AF5B72E14AB3}" destId="{CC970995-883A-1B4D-B9DE-CA2C8C0A5ACC}" srcOrd="2" destOrd="0" parTransId="{8C072CDE-3D14-F445-91CC-B2F7C206D5F0}" sibTransId="{6E7DD3DA-F848-5040-B5EB-EBB1AB31D455}"/>
    <dgm:cxn modelId="{C3AD4C1E-B75C-EF45-AB0E-BE32C2DF1E1D}" type="presOf" srcId="{77EEE366-A7D9-954A-92AE-848F5B1498CE}" destId="{6B3D35D7-2323-4445-9380-E5185B36BF6B}" srcOrd="1" destOrd="0" presId="urn:microsoft.com/office/officeart/2005/8/layout/venn2"/>
    <dgm:cxn modelId="{5A4C0A49-0F40-8344-992A-C647B4F68C4A}" srcId="{7D22ABF5-6252-BF48-9CF1-AF5B72E14AB3}" destId="{A075C505-EE9E-3B42-B799-ACE0F23441CE}" srcOrd="4" destOrd="0" parTransId="{7C81DA41-636A-FB4C-86D2-E493B1B269EA}" sibTransId="{E05D3EA1-8A22-A244-97A7-209BFEB32174}"/>
    <dgm:cxn modelId="{0E00117F-422C-C54F-AD5C-88FF2CF7FFDA}" type="presOf" srcId="{A075C505-EE9E-3B42-B799-ACE0F23441CE}" destId="{16EB3365-7724-CA4F-9B04-172DD22D31DE}" srcOrd="1" destOrd="0" presId="urn:microsoft.com/office/officeart/2005/8/layout/venn2"/>
    <dgm:cxn modelId="{C84C0B21-1AAE-AF46-A5B9-D555AD9CE180}" srcId="{7D22ABF5-6252-BF48-9CF1-AF5B72E14AB3}" destId="{77EEE366-A7D9-954A-92AE-848F5B1498CE}" srcOrd="0" destOrd="0" parTransId="{C9B8BC15-4A78-464A-9D9C-1780407FA755}" sibTransId="{1CCD68E0-BED4-F541-85A7-68E9E82CCF98}"/>
    <dgm:cxn modelId="{BE5153CA-D67B-0148-B4F0-24F45D966BE0}" type="presParOf" srcId="{8550B053-5943-6442-A816-E66355EA706D}" destId="{9A51B7D2-73E7-234D-B8D4-F9FFEC94F918}" srcOrd="0" destOrd="0" presId="urn:microsoft.com/office/officeart/2005/8/layout/venn2"/>
    <dgm:cxn modelId="{8E1D5C47-F420-EA4C-9B58-694A16B4789D}" type="presParOf" srcId="{9A51B7D2-73E7-234D-B8D4-F9FFEC94F918}" destId="{BDDB6C07-7F02-A54A-AEA2-8ECDEC36FFF5}" srcOrd="0" destOrd="0" presId="urn:microsoft.com/office/officeart/2005/8/layout/venn2"/>
    <dgm:cxn modelId="{FA847A51-55E2-C34F-A645-4235986DE45D}" type="presParOf" srcId="{9A51B7D2-73E7-234D-B8D4-F9FFEC94F918}" destId="{6B3D35D7-2323-4445-9380-E5185B36BF6B}" srcOrd="1" destOrd="0" presId="urn:microsoft.com/office/officeart/2005/8/layout/venn2"/>
    <dgm:cxn modelId="{E85BF671-B1AA-4646-BFF6-26E7AA006D04}" type="presParOf" srcId="{8550B053-5943-6442-A816-E66355EA706D}" destId="{6E2AE610-35BE-514B-8284-71D0629839A7}" srcOrd="1" destOrd="0" presId="urn:microsoft.com/office/officeart/2005/8/layout/venn2"/>
    <dgm:cxn modelId="{FFC9FABB-6391-E040-892F-CEF5F79754C7}" type="presParOf" srcId="{6E2AE610-35BE-514B-8284-71D0629839A7}" destId="{017B98B0-2BDF-BE4D-B413-4D94FB9D2677}" srcOrd="0" destOrd="0" presId="urn:microsoft.com/office/officeart/2005/8/layout/venn2"/>
    <dgm:cxn modelId="{57B5BBBE-B4EC-0041-9D1D-8AE8013BDA1D}" type="presParOf" srcId="{6E2AE610-35BE-514B-8284-71D0629839A7}" destId="{293F892B-E79E-5641-AC70-0F733F71DC97}" srcOrd="1" destOrd="0" presId="urn:microsoft.com/office/officeart/2005/8/layout/venn2"/>
    <dgm:cxn modelId="{1FCD1D8F-17C0-6944-BD3B-D967394C85C0}" type="presParOf" srcId="{8550B053-5943-6442-A816-E66355EA706D}" destId="{0FA8DB75-1C14-0443-9400-A738B79FE47A}" srcOrd="2" destOrd="0" presId="urn:microsoft.com/office/officeart/2005/8/layout/venn2"/>
    <dgm:cxn modelId="{38BA1F10-6A40-E14A-9765-674DE1963000}" type="presParOf" srcId="{0FA8DB75-1C14-0443-9400-A738B79FE47A}" destId="{DC1A7F6A-6B95-F341-9914-B09CAE0AB903}" srcOrd="0" destOrd="0" presId="urn:microsoft.com/office/officeart/2005/8/layout/venn2"/>
    <dgm:cxn modelId="{45AE7676-4E25-3948-A129-946CDF51FE95}" type="presParOf" srcId="{0FA8DB75-1C14-0443-9400-A738B79FE47A}" destId="{B222A452-3DDB-C040-BD94-7BB4A24AD6EB}" srcOrd="1" destOrd="0" presId="urn:microsoft.com/office/officeart/2005/8/layout/venn2"/>
    <dgm:cxn modelId="{C9E1DAD2-E9BF-A04A-BC2F-BBC832CEFE44}" type="presParOf" srcId="{8550B053-5943-6442-A816-E66355EA706D}" destId="{F5251162-D96C-8F44-B292-E2ED5AB2D3D2}" srcOrd="3" destOrd="0" presId="urn:microsoft.com/office/officeart/2005/8/layout/venn2"/>
    <dgm:cxn modelId="{ABBFCE6B-7883-FC40-9DC6-1FCE100215B5}" type="presParOf" srcId="{F5251162-D96C-8F44-B292-E2ED5AB2D3D2}" destId="{913E1D89-C813-BD44-9C4F-72E7414FEC57}" srcOrd="0" destOrd="0" presId="urn:microsoft.com/office/officeart/2005/8/layout/venn2"/>
    <dgm:cxn modelId="{36F15D57-81EB-974D-AD23-DF1B6F50BD07}" type="presParOf" srcId="{F5251162-D96C-8F44-B292-E2ED5AB2D3D2}" destId="{FBC95034-03E2-C147-8901-C096B4E7A6E5}" srcOrd="1" destOrd="0" presId="urn:microsoft.com/office/officeart/2005/8/layout/venn2"/>
    <dgm:cxn modelId="{D5D8F001-0F35-1F4E-B763-EA89C948C97F}" type="presParOf" srcId="{8550B053-5943-6442-A816-E66355EA706D}" destId="{3F0A0E94-8838-B94B-ABF2-799784E1508C}" srcOrd="4" destOrd="0" presId="urn:microsoft.com/office/officeart/2005/8/layout/venn2"/>
    <dgm:cxn modelId="{8E770641-8AA2-B242-8C1D-EDE0C44252A0}" type="presParOf" srcId="{3F0A0E94-8838-B94B-ABF2-799784E1508C}" destId="{A1B0E661-EDE5-ED48-B33E-586026A72755}" srcOrd="0" destOrd="0" presId="urn:microsoft.com/office/officeart/2005/8/layout/venn2"/>
    <dgm:cxn modelId="{BE02A2E6-16B2-2847-A21F-5CFFF49017EC}" type="presParOf" srcId="{3F0A0E94-8838-B94B-ABF2-799784E1508C}" destId="{16EB3365-7724-CA4F-9B04-172DD22D31DE}" srcOrd="1" destOrd="0" presId="urn:microsoft.com/office/officeart/2005/8/layout/ven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1A22C-C342-4840-9C1D-43776D7BFCD3}" type="datetimeFigureOut">
              <a:rPr lang="en-US" smtClean="0"/>
              <a:t>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628F3A-8070-4DAF-96AB-A05FAB86D35E}" type="slidenum">
              <a:rPr lang="en-US" smtClean="0"/>
              <a:t>‹#›</a:t>
            </a:fld>
            <a:endParaRPr lang="en-US"/>
          </a:p>
        </p:txBody>
      </p:sp>
    </p:spTree>
    <p:extLst>
      <p:ext uri="{BB962C8B-B14F-4D97-AF65-F5344CB8AC3E}">
        <p14:creationId xmlns:p14="http://schemas.microsoft.com/office/powerpoint/2010/main" val="4052024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cpublicschools.org/accountability/educators/visi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ea typeface="ＭＳ Ｐゴシック" charset="0"/>
              </a:rPr>
              <a:t>Let’s explore the vision of the NC K-3 Formative Assessment Process.</a:t>
            </a:r>
            <a:endParaRPr lang="en-US" dirty="0">
              <a:ea typeface="ＭＳ Ｐゴシック" charset="0"/>
            </a:endParaRPr>
          </a:p>
        </p:txBody>
      </p:sp>
      <p:sp>
        <p:nvSpPr>
          <p:cNvPr id="2345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1847" indent="-284244">
              <a:defRPr sz="2400">
                <a:solidFill>
                  <a:schemeClr val="tx1"/>
                </a:solidFill>
                <a:latin typeface="Arial" charset="0"/>
                <a:ea typeface="ＭＳ Ｐゴシック" charset="0"/>
              </a:defRPr>
            </a:lvl2pPr>
            <a:lvl3pPr marL="1141663" indent="-228020">
              <a:defRPr sz="2400">
                <a:solidFill>
                  <a:schemeClr val="tx1"/>
                </a:solidFill>
                <a:latin typeface="Arial" charset="0"/>
                <a:ea typeface="ＭＳ Ｐゴシック" charset="0"/>
              </a:defRPr>
            </a:lvl3pPr>
            <a:lvl4pPr marL="1599265" indent="-228020">
              <a:defRPr sz="2400">
                <a:solidFill>
                  <a:schemeClr val="tx1"/>
                </a:solidFill>
                <a:latin typeface="Arial" charset="0"/>
                <a:ea typeface="ＭＳ Ｐゴシック" charset="0"/>
              </a:defRPr>
            </a:lvl4pPr>
            <a:lvl5pPr marL="2056868" indent="-228020">
              <a:defRPr sz="2400">
                <a:solidFill>
                  <a:schemeClr val="tx1"/>
                </a:solidFill>
                <a:latin typeface="Arial" charset="0"/>
                <a:ea typeface="ＭＳ Ｐゴシック" charset="0"/>
              </a:defRPr>
            </a:lvl5pPr>
            <a:lvl6pPr marL="2506661" indent="-228020" eaLnBrk="0" fontAlgn="base" hangingPunct="0">
              <a:spcBef>
                <a:spcPct val="0"/>
              </a:spcBef>
              <a:spcAft>
                <a:spcPct val="0"/>
              </a:spcAft>
              <a:defRPr sz="2400">
                <a:solidFill>
                  <a:schemeClr val="tx1"/>
                </a:solidFill>
                <a:latin typeface="Arial" charset="0"/>
                <a:ea typeface="ＭＳ Ｐゴシック" charset="0"/>
              </a:defRPr>
            </a:lvl6pPr>
            <a:lvl7pPr marL="2956455" indent="-228020" eaLnBrk="0" fontAlgn="base" hangingPunct="0">
              <a:spcBef>
                <a:spcPct val="0"/>
              </a:spcBef>
              <a:spcAft>
                <a:spcPct val="0"/>
              </a:spcAft>
              <a:defRPr sz="2400">
                <a:solidFill>
                  <a:schemeClr val="tx1"/>
                </a:solidFill>
                <a:latin typeface="Arial" charset="0"/>
                <a:ea typeface="ＭＳ Ｐゴシック" charset="0"/>
              </a:defRPr>
            </a:lvl7pPr>
            <a:lvl8pPr marL="3406248" indent="-228020" eaLnBrk="0" fontAlgn="base" hangingPunct="0">
              <a:spcBef>
                <a:spcPct val="0"/>
              </a:spcBef>
              <a:spcAft>
                <a:spcPct val="0"/>
              </a:spcAft>
              <a:defRPr sz="2400">
                <a:solidFill>
                  <a:schemeClr val="tx1"/>
                </a:solidFill>
                <a:latin typeface="Arial" charset="0"/>
                <a:ea typeface="ＭＳ Ｐゴシック" charset="0"/>
              </a:defRPr>
            </a:lvl8pPr>
            <a:lvl9pPr marL="3856041" indent="-228020" eaLnBrk="0" fontAlgn="base" hangingPunct="0">
              <a:spcBef>
                <a:spcPct val="0"/>
              </a:spcBef>
              <a:spcAft>
                <a:spcPct val="0"/>
              </a:spcAft>
              <a:defRPr sz="2400">
                <a:solidFill>
                  <a:schemeClr val="tx1"/>
                </a:solidFill>
                <a:latin typeface="Arial" charset="0"/>
                <a:ea typeface="ＭＳ Ｐゴシック" charset="0"/>
              </a:defRPr>
            </a:lvl9pPr>
          </a:lstStyle>
          <a:p>
            <a:fld id="{78882E1C-8F06-C84F-8B44-95D21D94AF81}" type="slidenum">
              <a:rPr lang="en-US" sz="1200"/>
              <a:pPr/>
              <a:t>1</a:t>
            </a:fld>
            <a:endParaRPr lang="en-US" sz="1200"/>
          </a:p>
        </p:txBody>
      </p:sp>
    </p:spTree>
    <p:extLst>
      <p:ext uri="{BB962C8B-B14F-4D97-AF65-F5344CB8AC3E}">
        <p14:creationId xmlns:p14="http://schemas.microsoft.com/office/powerpoint/2010/main" val="305549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Throughout the day, the teacher facilitates learning experiences.  While children are working on assigned activities</a:t>
            </a:r>
            <a:r>
              <a:rPr lang="en-US" baseline="0" dirty="0" smtClean="0"/>
              <a:t> by the teacher and self-selected activities chosen by the students, the teacher is able to learn about the students by what they make, do, say or write.  Therefore, teachers learn about their students by</a:t>
            </a:r>
            <a:r>
              <a:rPr lang="en-US" b="0" u="none" baseline="0" dirty="0" smtClean="0"/>
              <a:t> </a:t>
            </a:r>
            <a:r>
              <a:rPr lang="en-US" b="0" u="none" dirty="0" smtClean="0">
                <a:solidFill>
                  <a:srgbClr val="00B050"/>
                </a:solidFill>
              </a:rPr>
              <a:t>eliciting evidences of student learning by </a:t>
            </a:r>
            <a:r>
              <a:rPr lang="en-US" baseline="0" dirty="0" smtClean="0"/>
              <a:t>observing, asking probing questions, listening to what children are saying, and examining student work.  This occurs as the teacher is teaching and the student is learning.  </a:t>
            </a:r>
          </a:p>
        </p:txBody>
      </p:sp>
      <p:sp>
        <p:nvSpPr>
          <p:cNvPr id="4" name="Slide Number Placeholder 3"/>
          <p:cNvSpPr>
            <a:spLocks noGrp="1"/>
          </p:cNvSpPr>
          <p:nvPr>
            <p:ph type="sldNum" sz="quarter" idx="10"/>
          </p:nvPr>
        </p:nvSpPr>
        <p:spPr/>
        <p:txBody>
          <a:bodyPr/>
          <a:lstStyle/>
          <a:p>
            <a:fld id="{D7628F3A-8070-4DAF-96AB-A05FAB86D35E}" type="slidenum">
              <a:rPr lang="en-US" smtClean="0"/>
              <a:t>10</a:t>
            </a:fld>
            <a:endParaRPr lang="en-US"/>
          </a:p>
        </p:txBody>
      </p:sp>
    </p:spTree>
    <p:extLst>
      <p:ext uri="{BB962C8B-B14F-4D97-AF65-F5344CB8AC3E}">
        <p14:creationId xmlns:p14="http://schemas.microsoft.com/office/powerpoint/2010/main" val="58993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a classroom schedule allows for a variety of groupings (whole, small, centers, stations, individual), the teacher </a:t>
            </a:r>
            <a:r>
              <a:rPr lang="en-US" b="0" dirty="0" smtClean="0">
                <a:solidFill>
                  <a:srgbClr val="00B050"/>
                </a:solidFill>
              </a:rPr>
              <a:t>elicits</a:t>
            </a:r>
            <a:r>
              <a:rPr lang="en-US" b="0" baseline="0" dirty="0" smtClean="0">
                <a:solidFill>
                  <a:srgbClr val="00B050"/>
                </a:solidFill>
              </a:rPr>
              <a:t> </a:t>
            </a:r>
            <a:r>
              <a:rPr lang="en-US" b="0" dirty="0" smtClean="0">
                <a:solidFill>
                  <a:srgbClr val="00B050"/>
                </a:solidFill>
              </a:rPr>
              <a:t>evidences of student learning </a:t>
            </a:r>
            <a:r>
              <a:rPr lang="en-US" baseline="0" dirty="0" smtClean="0"/>
              <a:t>in a variety of contexts.  In addition, the students are able to learn, practice, and further develop skills and understandings in a variety of settings.</a:t>
            </a:r>
            <a:endParaRPr lang="en-US" dirty="0"/>
          </a:p>
        </p:txBody>
      </p:sp>
      <p:sp>
        <p:nvSpPr>
          <p:cNvPr id="4" name="Slide Number Placeholder 3"/>
          <p:cNvSpPr>
            <a:spLocks noGrp="1"/>
          </p:cNvSpPr>
          <p:nvPr>
            <p:ph type="sldNum" sz="quarter" idx="10"/>
          </p:nvPr>
        </p:nvSpPr>
        <p:spPr/>
        <p:txBody>
          <a:bodyPr/>
          <a:lstStyle/>
          <a:p>
            <a:fld id="{D7628F3A-8070-4DAF-96AB-A05FAB86D35E}" type="slidenum">
              <a:rPr lang="en-US" smtClean="0"/>
              <a:t>11</a:t>
            </a:fld>
            <a:endParaRPr lang="en-US"/>
          </a:p>
        </p:txBody>
      </p:sp>
    </p:spTree>
    <p:extLst>
      <p:ext uri="{BB962C8B-B14F-4D97-AF65-F5344CB8AC3E}">
        <p14:creationId xmlns:p14="http://schemas.microsoft.com/office/powerpoint/2010/main" val="2013857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Multiple strategies can</a:t>
            </a:r>
            <a:r>
              <a:rPr lang="en-US" b="0" baseline="0" dirty="0" smtClean="0"/>
              <a:t> be used to capture student understanding- both those we are already using and new methods. </a:t>
            </a:r>
            <a:r>
              <a:rPr lang="en-US" b="0" strike="noStrike" baseline="0" dirty="0" smtClean="0"/>
              <a:t>Evidences of student learning </a:t>
            </a:r>
            <a:r>
              <a:rPr lang="en-US" b="0" baseline="0" dirty="0" smtClean="0"/>
              <a:t>can be captured quickly, </a:t>
            </a:r>
            <a:r>
              <a:rPr lang="en-US" b="0" baseline="0" dirty="0" smtClean="0">
                <a:solidFill>
                  <a:srgbClr val="00B050"/>
                </a:solidFill>
              </a:rPr>
              <a:t>stored securely on the electronic platform</a:t>
            </a:r>
            <a:r>
              <a:rPr lang="en-US" b="0" strike="noStrike" baseline="0" dirty="0" smtClean="0">
                <a:solidFill>
                  <a:srgbClr val="00B050"/>
                </a:solidFill>
              </a:rPr>
              <a:t> </a:t>
            </a:r>
            <a:r>
              <a:rPr lang="en-US" b="0" baseline="0" dirty="0" smtClean="0"/>
              <a:t>for easy referral, and used to document learning and plan instruction.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r>
              <a:rPr lang="en-US" sz="1200" b="0" i="0" u="none" strike="noStrike" kern="1200" baseline="0" dirty="0" smtClean="0">
                <a:solidFill>
                  <a:schemeClr val="tx1"/>
                </a:solidFill>
                <a:latin typeface="+mn-lt"/>
                <a:ea typeface="+mn-ea"/>
                <a:cs typeface="+mn-cs"/>
              </a:rPr>
              <a:t>Parents may choose whether or not photographs and videos of their child are collected and stored as evidence on the electronic platform.</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D7628F3A-8070-4DAF-96AB-A05FAB86D35E}" type="slidenum">
              <a:rPr lang="en-US" smtClean="0"/>
              <a:t>12</a:t>
            </a:fld>
            <a:endParaRPr lang="en-US"/>
          </a:p>
        </p:txBody>
      </p:sp>
    </p:spTree>
    <p:extLst>
      <p:ext uri="{BB962C8B-B14F-4D97-AF65-F5344CB8AC3E}">
        <p14:creationId xmlns:p14="http://schemas.microsoft.com/office/powerpoint/2010/main" val="1204135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Teachers use a variety of data to better understand what their students know and are able to do </a:t>
            </a:r>
            <a:r>
              <a:rPr lang="en-US" b="1" dirty="0" smtClean="0"/>
              <a:t>(Interpret the Evidence)</a:t>
            </a:r>
            <a:r>
              <a:rPr lang="en-US" b="0" dirty="0" smtClean="0"/>
              <a:t>.  Based on this evidence, the teacher plans and adjusts instruction (</a:t>
            </a:r>
            <a:r>
              <a:rPr lang="en-US" b="1" dirty="0" smtClean="0"/>
              <a:t>Adapting/Responding</a:t>
            </a:r>
            <a:r>
              <a:rPr lang="en-US" b="1" baseline="0" dirty="0" smtClean="0"/>
              <a:t> to Learning Needs</a:t>
            </a:r>
            <a:r>
              <a:rPr lang="en-US" b="0" baseline="0" dirty="0" smtClean="0"/>
              <a:t>)  </a:t>
            </a:r>
            <a:r>
              <a:rPr lang="en-US" b="0" dirty="0" smtClean="0"/>
              <a:t>by determining where to head next</a:t>
            </a:r>
            <a:r>
              <a:rPr lang="en-US" b="0" baseline="0" dirty="0" smtClean="0"/>
              <a:t> </a:t>
            </a:r>
            <a:r>
              <a:rPr lang="en-US" b="1" baseline="0" dirty="0" smtClean="0"/>
              <a:t>(Learning Target) </a:t>
            </a:r>
            <a:r>
              <a:rPr lang="en-US" b="0" baseline="0" dirty="0" smtClean="0"/>
              <a:t>and clearly identifying what it looks like when a child demonstrates the skill (</a:t>
            </a:r>
            <a:r>
              <a:rPr lang="en-US" b="1" baseline="0" dirty="0" smtClean="0"/>
              <a:t>Criteria for Success</a:t>
            </a:r>
            <a:r>
              <a:rPr lang="en-US" b="0" baseline="0" dirty="0" smtClean="0"/>
              <a:t>)</a:t>
            </a:r>
            <a:r>
              <a:rPr lang="en-US" b="0" dirty="0" smtClean="0"/>
              <a:t>; thus, supporting the teachers’ efforts to meet the needs</a:t>
            </a:r>
            <a:r>
              <a:rPr lang="en-US" b="0" baseline="0" dirty="0" smtClean="0"/>
              <a:t> </a:t>
            </a:r>
            <a:r>
              <a:rPr lang="en-US" b="0" dirty="0" smtClean="0"/>
              <a:t>of the students.  </a:t>
            </a:r>
            <a:endParaRPr lang="en-US" b="0" dirty="0"/>
          </a:p>
        </p:txBody>
      </p:sp>
      <p:sp>
        <p:nvSpPr>
          <p:cNvPr id="4" name="Slide Number Placeholder 3"/>
          <p:cNvSpPr>
            <a:spLocks noGrp="1"/>
          </p:cNvSpPr>
          <p:nvPr>
            <p:ph type="sldNum" sz="quarter" idx="10"/>
          </p:nvPr>
        </p:nvSpPr>
        <p:spPr/>
        <p:txBody>
          <a:bodyPr/>
          <a:lstStyle/>
          <a:p>
            <a:fld id="{D7628F3A-8070-4DAF-96AB-A05FAB86D35E}" type="slidenum">
              <a:rPr lang="en-US" smtClean="0"/>
              <a:t>13</a:t>
            </a:fld>
            <a:endParaRPr lang="en-US"/>
          </a:p>
        </p:txBody>
      </p:sp>
    </p:spTree>
    <p:extLst>
      <p:ext uri="{BB962C8B-B14F-4D97-AF65-F5344CB8AC3E}">
        <p14:creationId xmlns:p14="http://schemas.microsoft.com/office/powerpoint/2010/main" val="921673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NC K-3 Formative Assessment Process occurs daily </a:t>
            </a:r>
            <a:r>
              <a:rPr lang="en-US" baseline="0" dirty="0" smtClean="0"/>
              <a:t>during instruction.  As teachers listen &amp; observe carefully to what their students know and understand, teachers and students are able to make decisions about the next steps in students learning.</a:t>
            </a:r>
            <a:r>
              <a:rPr lang="en-US" sz="1200" kern="1200" dirty="0" smtClean="0">
                <a:solidFill>
                  <a:schemeClr val="tx1"/>
                </a:solidFill>
                <a:effectLst/>
                <a:latin typeface="+mn-lt"/>
                <a:ea typeface="+mn-ea"/>
                <a:cs typeface="+mn-cs"/>
              </a:rPr>
              <a:t> The NC K-3 Formative Assessment Process helps teachers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families continuously identify each child’s varying strengths and needs in an effort to ensure that every child reaches his or her fullest potential.</a:t>
            </a:r>
          </a:p>
          <a:p>
            <a:endParaRPr lang="en-US" dirty="0"/>
          </a:p>
        </p:txBody>
      </p:sp>
      <p:sp>
        <p:nvSpPr>
          <p:cNvPr id="4" name="Slide Number Placeholder 3"/>
          <p:cNvSpPr>
            <a:spLocks noGrp="1"/>
          </p:cNvSpPr>
          <p:nvPr>
            <p:ph type="sldNum" sz="quarter" idx="10"/>
          </p:nvPr>
        </p:nvSpPr>
        <p:spPr/>
        <p:txBody>
          <a:bodyPr/>
          <a:lstStyle/>
          <a:p>
            <a:fld id="{D7628F3A-8070-4DAF-96AB-A05FAB86D35E}" type="slidenum">
              <a:rPr lang="en-US" smtClean="0"/>
              <a:t>14</a:t>
            </a:fld>
            <a:endParaRPr lang="en-US"/>
          </a:p>
        </p:txBody>
      </p:sp>
    </p:spTree>
    <p:extLst>
      <p:ext uri="{BB962C8B-B14F-4D97-AF65-F5344CB8AC3E}">
        <p14:creationId xmlns:p14="http://schemas.microsoft.com/office/powerpoint/2010/main" val="684958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NC K-3 Formative Assessment Process was developed in accordance with a solid research base and in response to ideas of expert teachers of young children across the state of North Carolina. Research supports positive interactions between teachers and students, instruction that focuses on all aspects of child development, and multiple approaches to teaching—together forming the foundation of a formative assessment process. North Carolina teachers informed us that they are eager to balance summative and benchmark assessments with a process that 1) gives them a more complete picture of a child’s developing abilities, 2) can be integrated into daily instruction, and 3) is manageable and meaningful. This combination of research and professional wisdom provides the best opportunity for children to demonstrate what they know and are able to do, and to help each child reach challenging and achievable goals that contribute to his/her ongoing development and learning.</a:t>
            </a:r>
          </a:p>
          <a:p>
            <a:endParaRPr lang="en-US" dirty="0"/>
          </a:p>
        </p:txBody>
      </p:sp>
      <p:sp>
        <p:nvSpPr>
          <p:cNvPr id="4" name="Slide Number Placeholder 3"/>
          <p:cNvSpPr>
            <a:spLocks noGrp="1"/>
          </p:cNvSpPr>
          <p:nvPr>
            <p:ph type="sldNum" sz="quarter" idx="10"/>
          </p:nvPr>
        </p:nvSpPr>
        <p:spPr/>
        <p:txBody>
          <a:bodyPr/>
          <a:lstStyle/>
          <a:p>
            <a:fld id="{D7628F3A-8070-4DAF-96AB-A05FAB86D35E}" type="slidenum">
              <a:rPr lang="en-US" smtClean="0"/>
              <a:t>2</a:t>
            </a:fld>
            <a:endParaRPr lang="en-US"/>
          </a:p>
        </p:txBody>
      </p:sp>
    </p:spTree>
    <p:extLst>
      <p:ext uri="{BB962C8B-B14F-4D97-AF65-F5344CB8AC3E}">
        <p14:creationId xmlns:p14="http://schemas.microsoft.com/office/powerpoint/2010/main" val="2562386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NC K-3 Formative Assessment Process is based on the NCDPI adopted definition (2006) of formative assessment: </a:t>
            </a:r>
            <a:r>
              <a:rPr lang="en-US" sz="1200" b="1" kern="1200" dirty="0" smtClean="0">
                <a:solidFill>
                  <a:schemeClr val="tx1"/>
                </a:solidFill>
                <a:effectLst/>
                <a:latin typeface="+mn-lt"/>
                <a:ea typeface="+mn-ea"/>
                <a:cs typeface="+mn-cs"/>
              </a:rPr>
              <a:t>a process used by teachers and students during instruction that provides feedback to adjust ongoing teaching and learning to help students improve their achievement of intended instructional outcomes. </a:t>
            </a:r>
            <a:r>
              <a:rPr lang="en-US" sz="1200" kern="1200" dirty="0" smtClean="0">
                <a:solidFill>
                  <a:schemeClr val="tx1"/>
                </a:solidFill>
                <a:effectLst/>
                <a:latin typeface="+mn-lt"/>
                <a:ea typeface="+mn-ea"/>
                <a:cs typeface="+mn-cs"/>
              </a:rPr>
              <a:t>Recently (2014), this definition was also adopted by AERA (American Education Research Association), APA (American Psychological Association), and NCME (National Council on Measurement in Education).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NC Department of Public Instruction recognizes formative assessment as an important component of 21st Century Balanced Assessment System and has dedicated materials resources to support its use in NC schools. For more information about NCDPI and the Balanced Assessment System, please visit: </a:t>
            </a:r>
            <a:r>
              <a:rPr lang="en-US" sz="1200" u="sng" kern="1200" dirty="0" smtClean="0">
                <a:solidFill>
                  <a:schemeClr val="tx1"/>
                </a:solidFill>
                <a:effectLst/>
                <a:latin typeface="+mn-lt"/>
                <a:ea typeface="+mn-ea"/>
                <a:cs typeface="+mn-cs"/>
                <a:hlinkClick r:id="rId3"/>
              </a:rPr>
              <a:t>ncpublicschools.org/accountability/educators/vision</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628F3A-8070-4DAF-96AB-A05FAB86D35E}" type="slidenum">
              <a:rPr lang="en-US" smtClean="0"/>
              <a:t>3</a:t>
            </a:fld>
            <a:endParaRPr lang="en-US"/>
          </a:p>
        </p:txBody>
      </p:sp>
    </p:spTree>
    <p:extLst>
      <p:ext uri="{BB962C8B-B14F-4D97-AF65-F5344CB8AC3E}">
        <p14:creationId xmlns:p14="http://schemas.microsoft.com/office/powerpoint/2010/main" val="1137101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r>
              <a:rPr lang="en-US" dirty="0" smtClean="0">
                <a:ea typeface="ＭＳ Ｐゴシック" charset="0"/>
              </a:rPr>
              <a:t>The NC K-3 Formative Assessment Process provides tools for teachers to use</a:t>
            </a:r>
            <a:r>
              <a:rPr lang="en-US" baseline="0" dirty="0" smtClean="0">
                <a:ea typeface="ＭＳ Ｐゴシック" charset="0"/>
              </a:rPr>
              <a:t> to </a:t>
            </a:r>
            <a:r>
              <a:rPr lang="en-US" dirty="0" smtClean="0">
                <a:ea typeface="ＭＳ Ｐゴシック" charset="0"/>
              </a:rPr>
              <a:t>implement the process</a:t>
            </a:r>
            <a:r>
              <a:rPr lang="en-US" baseline="0" dirty="0" smtClean="0">
                <a:ea typeface="ＭＳ Ｐゴシック" charset="0"/>
              </a:rPr>
              <a:t> of formative assessment throughout the school year for Kindergarten, First, Second, and Third Grades.  During this process, teachers elicit evidence of learning from </a:t>
            </a:r>
            <a:r>
              <a:rPr lang="en-US" dirty="0" smtClean="0">
                <a:ea typeface="ＭＳ Ｐゴシック" charset="0"/>
              </a:rPr>
              <a:t>families</a:t>
            </a:r>
            <a:r>
              <a:rPr lang="en-US" dirty="0">
                <a:ea typeface="ＭＳ Ｐゴシック" charset="0"/>
              </a:rPr>
              <a:t>, </a:t>
            </a:r>
            <a:r>
              <a:rPr lang="en-US" dirty="0" err="1" smtClean="0">
                <a:ea typeface="ＭＳ Ｐゴシック" charset="0"/>
              </a:rPr>
              <a:t>PreK</a:t>
            </a:r>
            <a:r>
              <a:rPr lang="en-US" dirty="0" smtClean="0">
                <a:ea typeface="ＭＳ Ｐゴシック" charset="0"/>
              </a:rPr>
              <a:t> </a:t>
            </a:r>
            <a:r>
              <a:rPr lang="en-US" dirty="0">
                <a:ea typeface="ＭＳ Ｐゴシック" charset="0"/>
              </a:rPr>
              <a:t>teachers</a:t>
            </a:r>
            <a:r>
              <a:rPr lang="en-US" dirty="0" smtClean="0">
                <a:ea typeface="ＭＳ Ｐゴシック" charset="0"/>
              </a:rPr>
              <a:t>, other building educators, </a:t>
            </a:r>
            <a:r>
              <a:rPr lang="en-US" dirty="0">
                <a:ea typeface="ＭＳ Ｐゴシック" charset="0"/>
              </a:rPr>
              <a:t>as well as </a:t>
            </a:r>
            <a:r>
              <a:rPr lang="en-US" dirty="0" smtClean="0">
                <a:ea typeface="ＭＳ Ｐゴシック" charset="0"/>
              </a:rPr>
              <a:t>during classroom observations</a:t>
            </a:r>
            <a:r>
              <a:rPr lang="en-US" dirty="0">
                <a:ea typeface="ＭＳ Ｐゴシック" charset="0"/>
              </a:rPr>
              <a:t>, conversations, work samples and </a:t>
            </a:r>
            <a:r>
              <a:rPr lang="en-US" dirty="0" smtClean="0">
                <a:ea typeface="ＭＳ Ｐゴシック" charset="0"/>
              </a:rPr>
              <a:t>activities facilitated </a:t>
            </a:r>
            <a:r>
              <a:rPr lang="en-US" dirty="0">
                <a:ea typeface="ＭＳ Ｐゴシック" charset="0"/>
              </a:rPr>
              <a:t>by </a:t>
            </a:r>
            <a:r>
              <a:rPr lang="en-US" dirty="0" smtClean="0">
                <a:ea typeface="ＭＳ Ｐゴシック" charset="0"/>
              </a:rPr>
              <a:t>teachers.</a:t>
            </a:r>
            <a:r>
              <a:rPr lang="en-US" baseline="0" dirty="0" smtClean="0">
                <a:ea typeface="ＭＳ Ｐゴシック" charset="0"/>
              </a:rPr>
              <a:t>  Teachers use this variety of evidence to plan daily instruction and support children’s growth and development. </a:t>
            </a:r>
          </a:p>
          <a:p>
            <a:endParaRPr lang="en-US" baseline="0" dirty="0" smtClean="0">
              <a:ea typeface="ＭＳ Ｐゴシック" charset="0"/>
            </a:endParaRPr>
          </a:p>
          <a:p>
            <a:r>
              <a:rPr lang="en-US" baseline="0" dirty="0" smtClean="0">
                <a:ea typeface="ＭＳ Ｐゴシック" charset="0"/>
              </a:rPr>
              <a:t>Notice that the boundaries between the different grades are blurred on this diagram.  This is because there isn’t a “First Grade Assessment” or a “Third Grade Assessment”.  Rather, the NC K-3 Formative Assessment Process was developed to support growth and development of children, ages 3 to 10.  Therefore, a teacher can tailor the tools provided based on the students’ current development and understanding.  </a:t>
            </a:r>
          </a:p>
          <a:p>
            <a:endParaRPr lang="en-US" baseline="0" dirty="0" smtClean="0">
              <a:ea typeface="ＭＳ Ｐゴシック" charset="0"/>
            </a:endParaRPr>
          </a:p>
          <a:p>
            <a:r>
              <a:rPr lang="en-US" sz="1200" kern="1200" dirty="0" smtClean="0">
                <a:solidFill>
                  <a:schemeClr val="tx1"/>
                </a:solidFill>
                <a:effectLst/>
                <a:latin typeface="+mn-lt"/>
                <a:ea typeface="+mn-ea"/>
                <a:cs typeface="+mn-cs"/>
              </a:rPr>
              <a:t>Also,</a:t>
            </a:r>
            <a:r>
              <a:rPr lang="en-US" sz="1200" kern="1200" baseline="0" dirty="0" smtClean="0">
                <a:solidFill>
                  <a:schemeClr val="tx1"/>
                </a:solidFill>
                <a:effectLst/>
                <a:latin typeface="+mn-lt"/>
                <a:ea typeface="+mn-ea"/>
                <a:cs typeface="+mn-cs"/>
              </a:rPr>
              <a:t> n</a:t>
            </a:r>
            <a:r>
              <a:rPr lang="en-US" sz="1200" kern="1200" dirty="0" smtClean="0">
                <a:solidFill>
                  <a:schemeClr val="tx1"/>
                </a:solidFill>
                <a:effectLst/>
                <a:latin typeface="+mn-lt"/>
                <a:ea typeface="+mn-ea"/>
                <a:cs typeface="+mn-cs"/>
              </a:rPr>
              <a:t>otice the dark purple circle within the Kindergarten section of the diagram. </a:t>
            </a:r>
            <a:r>
              <a:rPr lang="en-US" dirty="0" smtClean="0">
                <a:ea typeface="ＭＳ Ｐゴシック" charset="0"/>
              </a:rPr>
              <a:t>A portion of this NC K-3 Formative Assessment Process includes a</a:t>
            </a:r>
            <a:r>
              <a:rPr lang="en-US" baseline="0" dirty="0" smtClean="0">
                <a:ea typeface="ＭＳ Ｐゴシック" charset="0"/>
              </a:rPr>
              <a:t> “Kindergarten Entry Assessment”. </a:t>
            </a:r>
            <a:r>
              <a:rPr lang="en-US" dirty="0" smtClean="0"/>
              <a:t>While teachers collect evidences throughout the year to inform teaching and learning, only summary status data after the 60th day of Kindergarten is entered into the state's longitudinal data system. </a:t>
            </a:r>
            <a:endParaRPr lang="en-US" dirty="0">
              <a:latin typeface="Calibri" charset="0"/>
              <a:ea typeface="ＭＳ Ｐゴシック" charset="0"/>
            </a:endParaRPr>
          </a:p>
        </p:txBody>
      </p:sp>
      <p:sp>
        <p:nvSpPr>
          <p:cNvPr id="2355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1847" indent="-284244">
              <a:defRPr sz="2400">
                <a:solidFill>
                  <a:schemeClr val="tx1"/>
                </a:solidFill>
                <a:latin typeface="Arial" charset="0"/>
                <a:ea typeface="ＭＳ Ｐゴシック" charset="0"/>
              </a:defRPr>
            </a:lvl2pPr>
            <a:lvl3pPr marL="1141663" indent="-228020">
              <a:defRPr sz="2400">
                <a:solidFill>
                  <a:schemeClr val="tx1"/>
                </a:solidFill>
                <a:latin typeface="Arial" charset="0"/>
                <a:ea typeface="ＭＳ Ｐゴシック" charset="0"/>
              </a:defRPr>
            </a:lvl3pPr>
            <a:lvl4pPr marL="1599265" indent="-228020">
              <a:defRPr sz="2400">
                <a:solidFill>
                  <a:schemeClr val="tx1"/>
                </a:solidFill>
                <a:latin typeface="Arial" charset="0"/>
                <a:ea typeface="ＭＳ Ｐゴシック" charset="0"/>
              </a:defRPr>
            </a:lvl4pPr>
            <a:lvl5pPr marL="2056868" indent="-228020">
              <a:defRPr sz="2400">
                <a:solidFill>
                  <a:schemeClr val="tx1"/>
                </a:solidFill>
                <a:latin typeface="Arial" charset="0"/>
                <a:ea typeface="ＭＳ Ｐゴシック" charset="0"/>
              </a:defRPr>
            </a:lvl5pPr>
            <a:lvl6pPr marL="2506661" indent="-228020" eaLnBrk="0" fontAlgn="base" hangingPunct="0">
              <a:spcBef>
                <a:spcPct val="0"/>
              </a:spcBef>
              <a:spcAft>
                <a:spcPct val="0"/>
              </a:spcAft>
              <a:defRPr sz="2400">
                <a:solidFill>
                  <a:schemeClr val="tx1"/>
                </a:solidFill>
                <a:latin typeface="Arial" charset="0"/>
                <a:ea typeface="ＭＳ Ｐゴシック" charset="0"/>
              </a:defRPr>
            </a:lvl6pPr>
            <a:lvl7pPr marL="2956455" indent="-228020" eaLnBrk="0" fontAlgn="base" hangingPunct="0">
              <a:spcBef>
                <a:spcPct val="0"/>
              </a:spcBef>
              <a:spcAft>
                <a:spcPct val="0"/>
              </a:spcAft>
              <a:defRPr sz="2400">
                <a:solidFill>
                  <a:schemeClr val="tx1"/>
                </a:solidFill>
                <a:latin typeface="Arial" charset="0"/>
                <a:ea typeface="ＭＳ Ｐゴシック" charset="0"/>
              </a:defRPr>
            </a:lvl7pPr>
            <a:lvl8pPr marL="3406248" indent="-228020" eaLnBrk="0" fontAlgn="base" hangingPunct="0">
              <a:spcBef>
                <a:spcPct val="0"/>
              </a:spcBef>
              <a:spcAft>
                <a:spcPct val="0"/>
              </a:spcAft>
              <a:defRPr sz="2400">
                <a:solidFill>
                  <a:schemeClr val="tx1"/>
                </a:solidFill>
                <a:latin typeface="Arial" charset="0"/>
                <a:ea typeface="ＭＳ Ｐゴシック" charset="0"/>
              </a:defRPr>
            </a:lvl8pPr>
            <a:lvl9pPr marL="3856041" indent="-228020" eaLnBrk="0" fontAlgn="base" hangingPunct="0">
              <a:spcBef>
                <a:spcPct val="0"/>
              </a:spcBef>
              <a:spcAft>
                <a:spcPct val="0"/>
              </a:spcAft>
              <a:defRPr sz="2400">
                <a:solidFill>
                  <a:schemeClr val="tx1"/>
                </a:solidFill>
                <a:latin typeface="Arial" charset="0"/>
                <a:ea typeface="ＭＳ Ｐゴシック" charset="0"/>
              </a:defRPr>
            </a:lvl9pPr>
          </a:lstStyle>
          <a:p>
            <a:fld id="{489B6CB4-9203-994F-9A66-AFE0F21B6092}" type="slidenum">
              <a:rPr lang="en-US" sz="1200">
                <a:solidFill>
                  <a:srgbClr val="000000"/>
                </a:solidFill>
              </a:rPr>
              <a:pPr/>
              <a:t>4</a:t>
            </a:fld>
            <a:endParaRPr lang="en-US" sz="1200">
              <a:solidFill>
                <a:srgbClr val="000000"/>
              </a:solidFill>
            </a:endParaRPr>
          </a:p>
        </p:txBody>
      </p:sp>
    </p:spTree>
    <p:extLst>
      <p:ext uri="{BB962C8B-B14F-4D97-AF65-F5344CB8AC3E}">
        <p14:creationId xmlns:p14="http://schemas.microsoft.com/office/powerpoint/2010/main" val="3668267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4 Key Points about the NC K-3 Formative Assessment Process Vision.</a:t>
            </a:r>
            <a:endParaRPr lang="en-US" dirty="0"/>
          </a:p>
        </p:txBody>
      </p:sp>
      <p:sp>
        <p:nvSpPr>
          <p:cNvPr id="4" name="Slide Number Placeholder 3"/>
          <p:cNvSpPr>
            <a:spLocks noGrp="1"/>
          </p:cNvSpPr>
          <p:nvPr>
            <p:ph type="sldNum" sz="quarter" idx="10"/>
          </p:nvPr>
        </p:nvSpPr>
        <p:spPr/>
        <p:txBody>
          <a:bodyPr/>
          <a:lstStyle/>
          <a:p>
            <a:fld id="{D7628F3A-8070-4DAF-96AB-A05FAB86D35E}" type="slidenum">
              <a:rPr lang="en-US" smtClean="0"/>
              <a:t>5</a:t>
            </a:fld>
            <a:endParaRPr lang="en-US"/>
          </a:p>
        </p:txBody>
      </p:sp>
    </p:spTree>
    <p:extLst>
      <p:ext uri="{BB962C8B-B14F-4D97-AF65-F5344CB8AC3E}">
        <p14:creationId xmlns:p14="http://schemas.microsoft.com/office/powerpoint/2010/main" val="3297844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charset="0"/>
              </a:rPr>
              <a:t>The</a:t>
            </a:r>
            <a:r>
              <a:rPr lang="en-US" baseline="0" dirty="0" smtClean="0">
                <a:ea typeface="ＭＳ Ｐゴシック" charset="0"/>
              </a:rPr>
              <a:t> K-3 Formative Assessment Process </a:t>
            </a:r>
            <a:r>
              <a:rPr lang="en-US" sz="1200" b="0" kern="1200" dirty="0" smtClean="0">
                <a:solidFill>
                  <a:schemeClr val="tx1"/>
                </a:solidFill>
                <a:effectLst/>
                <a:latin typeface="+mn-lt"/>
                <a:ea typeface="+mn-ea"/>
                <a:cs typeface="+mn-cs"/>
              </a:rPr>
              <a:t>focuses on the whole child.  This means that it </a:t>
            </a:r>
            <a:r>
              <a:rPr lang="en-US" baseline="0" dirty="0" smtClean="0">
                <a:ea typeface="ＭＳ Ｐゴシック" charset="0"/>
              </a:rPr>
              <a:t>addresses five domains of learning and development. </a:t>
            </a:r>
            <a:r>
              <a:rPr lang="en-US" dirty="0" smtClean="0">
                <a:ea typeface="ＭＳ Ｐゴシック" charset="0"/>
              </a:rPr>
              <a:t>Research clearly indicates the importance of attending to and supporting children’s growth and development in all of these areas</a:t>
            </a:r>
            <a:r>
              <a:rPr lang="en-US" baseline="0" dirty="0" smtClean="0">
                <a:ea typeface="ＭＳ Ｐゴシック" charset="0"/>
              </a:rPr>
              <a:t> especially since c</a:t>
            </a:r>
            <a:r>
              <a:rPr lang="en-US" dirty="0" smtClean="0">
                <a:ea typeface="ＭＳ Ｐゴシック" charset="0"/>
              </a:rPr>
              <a:t>hildren’s development in one area impacts their development in other areas. </a:t>
            </a:r>
            <a:r>
              <a:rPr lang="en-US" sz="1200" b="0" kern="1200" dirty="0" smtClean="0">
                <a:solidFill>
                  <a:schemeClr val="tx1"/>
                </a:solidFill>
                <a:effectLst/>
                <a:latin typeface="+mn-lt"/>
                <a:ea typeface="+mn-ea"/>
                <a:cs typeface="+mn-cs"/>
              </a:rPr>
              <a:t>.</a:t>
            </a:r>
            <a:r>
              <a:rPr lang="en-US" b="0" dirty="0" smtClean="0">
                <a:effectLst/>
              </a:rPr>
              <a:t> For example,</a:t>
            </a:r>
            <a:r>
              <a:rPr lang="en-US" b="0" baseline="0" dirty="0" smtClean="0">
                <a:effectLst/>
              </a:rPr>
              <a:t> if a child does not feel well, he or she may not approach a new task with vigor and interest or remember the two-step directions that were given.  Therefore, when we think about and plan for children’s learning and development, we need to consider the whole child.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charset="0"/>
              </a:rPr>
              <a:t>Many of our NC Standards fall within these domains.</a:t>
            </a:r>
            <a:r>
              <a:rPr lang="en-US" baseline="0" dirty="0" smtClean="0">
                <a:ea typeface="ＭＳ Ｐゴシック" charset="0"/>
              </a:rPr>
              <a:t>  For example, </a:t>
            </a:r>
            <a:r>
              <a:rPr lang="en-US" dirty="0" smtClean="0">
                <a:ea typeface="ＭＳ Ｐゴシック" charset="0"/>
              </a:rPr>
              <a:t>Math,</a:t>
            </a:r>
            <a:r>
              <a:rPr lang="en-US" baseline="0" dirty="0" smtClean="0">
                <a:ea typeface="ＭＳ Ｐゴシック" charset="0"/>
              </a:rPr>
              <a:t> Science, Social Studies and the Arts fall within the Cognitive Development Domain.</a:t>
            </a:r>
            <a:endParaRPr lang="en-US" dirty="0" smtClean="0">
              <a:ea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D7628F3A-8070-4DAF-96AB-A05FAB86D35E}" type="slidenum">
              <a:rPr lang="en-US" smtClean="0"/>
              <a:t>6</a:t>
            </a:fld>
            <a:endParaRPr lang="en-US"/>
          </a:p>
        </p:txBody>
      </p:sp>
    </p:spTree>
    <p:extLst>
      <p:ext uri="{BB962C8B-B14F-4D97-AF65-F5344CB8AC3E}">
        <p14:creationId xmlns:p14="http://schemas.microsoft.com/office/powerpoint/2010/main" val="802300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there are many aspects of each of the 5 domains that are important</a:t>
            </a:r>
            <a:r>
              <a:rPr lang="en-US" baseline="0" dirty="0" smtClean="0"/>
              <a:t> to student success, the NC Think Tank and the NC Assessment Design Team carefully selected these constructs, or concepts, within each domain to focus on within this formative process. The team based these decisions on various aspects including what research identified to be most critical for long term student success, what K-3 teachers found to be important, and alignment to the NCSCOS.</a:t>
            </a:r>
          </a:p>
          <a:p>
            <a:endParaRPr lang="en-US" baseline="0" dirty="0" smtClean="0"/>
          </a:p>
          <a:p>
            <a:r>
              <a:rPr lang="en-US" i="1" baseline="0" dirty="0" smtClean="0"/>
              <a:t>NOTE:  This list identifies current constructs.  Based on feedback from the field and other factors such as  NC SCOS revisions, these constructs and the assessment tools to support this process will be revisited and enhanced over time.  </a:t>
            </a:r>
          </a:p>
        </p:txBody>
      </p:sp>
      <p:sp>
        <p:nvSpPr>
          <p:cNvPr id="4" name="Slide Number Placeholder 3"/>
          <p:cNvSpPr>
            <a:spLocks noGrp="1"/>
          </p:cNvSpPr>
          <p:nvPr>
            <p:ph type="sldNum" sz="quarter" idx="10"/>
          </p:nvPr>
        </p:nvSpPr>
        <p:spPr/>
        <p:txBody>
          <a:bodyPr/>
          <a:lstStyle/>
          <a:p>
            <a:fld id="{D7628F3A-8070-4DAF-96AB-A05FAB86D35E}" type="slidenum">
              <a:rPr lang="en-US" smtClean="0"/>
              <a:t>7</a:t>
            </a:fld>
            <a:endParaRPr lang="en-US"/>
          </a:p>
        </p:txBody>
      </p:sp>
    </p:spTree>
    <p:extLst>
      <p:ext uri="{BB962C8B-B14F-4D97-AF65-F5344CB8AC3E}">
        <p14:creationId xmlns:p14="http://schemas.microsoft.com/office/powerpoint/2010/main" val="3683039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NC </a:t>
            </a:r>
            <a:r>
              <a:rPr lang="en-US" sz="1200" i="1" kern="1200" dirty="0" smtClean="0">
                <a:solidFill>
                  <a:schemeClr val="tx1"/>
                </a:solidFill>
                <a:effectLst/>
                <a:latin typeface="+mn-lt"/>
                <a:ea typeface="+mn-ea"/>
                <a:cs typeface="+mn-cs"/>
              </a:rPr>
              <a:t>K-3 Formative Assessment Process </a:t>
            </a:r>
            <a:r>
              <a:rPr lang="en-US" sz="1200" kern="1200" dirty="0" smtClean="0">
                <a:solidFill>
                  <a:schemeClr val="tx1"/>
                </a:solidFill>
                <a:effectLst/>
                <a:latin typeface="+mn-lt"/>
                <a:ea typeface="+mn-ea"/>
                <a:cs typeface="+mn-cs"/>
              </a:rPr>
              <a:t>was developed in accordance to the definition of formative assessment, as adopted by NCDPI</a:t>
            </a:r>
            <a:r>
              <a:rPr lang="en-US" sz="1200" kern="1200" dirty="0" smtClean="0">
                <a:solidFill>
                  <a:srgbClr val="00B050"/>
                </a:solidFill>
                <a:effectLst/>
                <a:latin typeface="+mn-lt"/>
                <a:ea typeface="+mn-ea"/>
                <a:cs typeface="+mn-cs"/>
              </a:rPr>
              <a:t>: </a:t>
            </a:r>
            <a:r>
              <a:rPr lang="en-US" sz="1200" i="1" kern="1200" dirty="0" smtClean="0">
                <a:solidFill>
                  <a:schemeClr val="tx1"/>
                </a:solidFill>
                <a:effectLst/>
                <a:latin typeface="+mn-lt"/>
                <a:ea typeface="+mn-ea"/>
                <a:cs typeface="+mn-cs"/>
              </a:rPr>
              <a:t>Formative Assessment is a process used by teachers and students during instruction that provides feedback to adjust ongoing teaching and learning to help students improve their achievement of intended instructional outcomes</a:t>
            </a:r>
            <a:r>
              <a:rPr lang="en-US" sz="1200" kern="1200" dirty="0" smtClean="0">
                <a:solidFill>
                  <a:schemeClr val="tx1"/>
                </a:solidFill>
                <a:effectLst/>
                <a:latin typeface="+mn-lt"/>
                <a:ea typeface="+mn-ea"/>
                <a:cs typeface="+mn-cs"/>
              </a:rPr>
              <a:t>.  AERA/APA/NCME, 2014; CCSSO, 2006</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contrast to summative assessment, formative assessment occurs in an ongoing manner during—rather than separate from or at the end of—instruction. Evidence gathered helps teachers identify where students are currently in their learning and informs next steps with instruction. Thus, the NC K-3 Formative Assessment is a cyclical process that occurs daily rather than a test that is administered at one point in time.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b="0" dirty="0" smtClean="0">
                <a:ea typeface="ＭＳ Ｐゴシック" charset="0"/>
              </a:rPr>
              <a:t>The Implementation Design Team identified 5 Critical Components</a:t>
            </a:r>
            <a:r>
              <a:rPr lang="en-US" b="0" baseline="0" dirty="0" smtClean="0">
                <a:ea typeface="ＭＳ Ｐゴシック" charset="0"/>
              </a:rPr>
              <a:t> </a:t>
            </a:r>
            <a:r>
              <a:rPr lang="en-US" b="0" dirty="0" smtClean="0">
                <a:ea typeface="ＭＳ Ｐゴシック" charset="0"/>
              </a:rPr>
              <a:t>of the K-3 Formative Assessment Process </a:t>
            </a:r>
            <a:r>
              <a:rPr lang="en-US" b="0" baseline="0" dirty="0" smtClean="0">
                <a:ea typeface="ＭＳ Ｐゴシック" charset="0"/>
              </a:rPr>
              <a:t>and has </a:t>
            </a:r>
            <a:r>
              <a:rPr lang="en-US" b="0" dirty="0" smtClean="0">
                <a:ea typeface="ＭＳ Ｐゴシック" charset="0"/>
              </a:rPr>
              <a:t>clearly defined the implementation of each critical</a:t>
            </a:r>
            <a:r>
              <a:rPr lang="en-US" b="0" baseline="0" dirty="0" smtClean="0">
                <a:ea typeface="ＭＳ Ｐゴシック" charset="0"/>
              </a:rPr>
              <a:t> component</a:t>
            </a:r>
            <a:r>
              <a:rPr lang="en-US" b="0" dirty="0" smtClean="0">
                <a:ea typeface="ＭＳ Ｐゴシック" charset="0"/>
              </a:rPr>
              <a:t> in the classroom. </a:t>
            </a:r>
            <a:endParaRPr lang="en-US" sz="1200" b="0" kern="1200" dirty="0" smtClean="0">
              <a:solidFill>
                <a:schemeClr val="tx1"/>
              </a:solidFill>
              <a:effectLst/>
              <a:latin typeface="+mn-lt"/>
              <a:ea typeface="+mn-ea"/>
              <a:cs typeface="+mn-cs"/>
            </a:endParaRPr>
          </a:p>
          <a:p>
            <a:pPr fontAlgn="auto">
              <a:defRPr/>
            </a:pPr>
            <a:endParaRPr lang="en-US" sz="2400" dirty="0" smtClean="0">
              <a:solidFill>
                <a:prstClr val="black"/>
              </a:solidFill>
            </a:endParaRPr>
          </a:p>
        </p:txBody>
      </p:sp>
      <p:sp>
        <p:nvSpPr>
          <p:cNvPr id="4" name="Slide Number Placeholder 3"/>
          <p:cNvSpPr>
            <a:spLocks noGrp="1"/>
          </p:cNvSpPr>
          <p:nvPr>
            <p:ph type="sldNum" sz="quarter" idx="10"/>
          </p:nvPr>
        </p:nvSpPr>
        <p:spPr/>
        <p:txBody>
          <a:bodyPr/>
          <a:lstStyle/>
          <a:p>
            <a:fld id="{D7628F3A-8070-4DAF-96AB-A05FAB86D35E}" type="slidenum">
              <a:rPr lang="en-US" smtClean="0"/>
              <a:t>8</a:t>
            </a:fld>
            <a:endParaRPr lang="en-US"/>
          </a:p>
        </p:txBody>
      </p:sp>
    </p:spTree>
    <p:extLst>
      <p:ext uri="{BB962C8B-B14F-4D97-AF65-F5344CB8AC3E}">
        <p14:creationId xmlns:p14="http://schemas.microsoft.com/office/powerpoint/2010/main" val="1036843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ea typeface="ＭＳ Ｐゴシック" charset="0"/>
              </a:rPr>
              <a:t>The</a:t>
            </a:r>
            <a:r>
              <a:rPr lang="en-US" b="0" baseline="0" dirty="0" smtClean="0">
                <a:ea typeface="ＭＳ Ｐゴシック" charset="0"/>
              </a:rPr>
              <a:t> </a:t>
            </a:r>
            <a:r>
              <a:rPr lang="en-US" b="0" dirty="0" smtClean="0">
                <a:ea typeface="ＭＳ Ｐゴシック" charset="0"/>
              </a:rPr>
              <a:t>5 Critical Components</a:t>
            </a:r>
            <a:r>
              <a:rPr lang="en-US" b="0" baseline="0" dirty="0" smtClean="0">
                <a:ea typeface="ＭＳ Ｐゴシック" charset="0"/>
              </a:rPr>
              <a:t> </a:t>
            </a:r>
            <a:r>
              <a:rPr lang="en-US" b="0" dirty="0" smtClean="0">
                <a:ea typeface="ＭＳ Ｐゴシック" charset="0"/>
              </a:rPr>
              <a:t>of the NC K-3 Formative Assessment Process </a:t>
            </a:r>
            <a:r>
              <a:rPr lang="en-US" b="0" baseline="0" dirty="0" smtClean="0">
                <a:ea typeface="ＭＳ Ｐゴシック" charset="0"/>
              </a:rPr>
              <a:t>are: </a:t>
            </a:r>
            <a:endParaRPr lang="en-US" sz="1200" b="0" kern="1200" dirty="0" smtClean="0">
              <a:solidFill>
                <a:schemeClr val="tx1"/>
              </a:solidFill>
              <a:effectLst/>
              <a:latin typeface="+mn-lt"/>
              <a:ea typeface="+mn-ea"/>
              <a:cs typeface="+mn-cs"/>
            </a:endParaRPr>
          </a:p>
          <a:p>
            <a:endParaRPr lang="en-US" sz="2400" kern="1200" dirty="0" smtClean="0">
              <a:solidFill>
                <a:schemeClr val="tx1"/>
              </a:solidFill>
              <a:effectLst/>
              <a:latin typeface="+mn-lt"/>
              <a:ea typeface="+mn-ea"/>
              <a:cs typeface="+mn-cs"/>
            </a:endParaRPr>
          </a:p>
          <a:p>
            <a:pPr marL="228600" lvl="0" indent="-228600">
              <a:buFont typeface="+mj-lt"/>
              <a:buAutoNum type="arabicPeriod"/>
            </a:pPr>
            <a:r>
              <a:rPr lang="en-US" sz="2400" b="1" kern="1200" dirty="0" smtClean="0">
                <a:solidFill>
                  <a:schemeClr val="tx1"/>
                </a:solidFill>
                <a:effectLst/>
                <a:latin typeface="+mn-lt"/>
                <a:ea typeface="+mn-ea"/>
                <a:cs typeface="+mn-cs"/>
              </a:rPr>
              <a:t>Selecting Learning Targets: </a:t>
            </a:r>
            <a:r>
              <a:rPr lang="en-US" sz="2400" kern="1200" dirty="0" smtClean="0">
                <a:solidFill>
                  <a:schemeClr val="tx1"/>
                </a:solidFill>
                <a:effectLst/>
                <a:latin typeface="+mn-lt"/>
                <a:ea typeface="+mn-ea"/>
                <a:cs typeface="+mn-cs"/>
              </a:rPr>
              <a:t>The teacher uses what the student currently knows (learning status) and engages students in the identification of the next understanding/skill to learn (learning target)</a:t>
            </a:r>
          </a:p>
          <a:p>
            <a:pPr marL="228600" lvl="0" indent="-228600">
              <a:buFont typeface="+mj-lt"/>
              <a:buAutoNum type="arabicPeriod"/>
            </a:pPr>
            <a:r>
              <a:rPr lang="en-US" sz="2400" b="1" kern="1200" dirty="0" smtClean="0">
                <a:solidFill>
                  <a:schemeClr val="tx1"/>
                </a:solidFill>
                <a:effectLst/>
                <a:latin typeface="+mn-lt"/>
                <a:ea typeface="+mn-ea"/>
                <a:cs typeface="+mn-cs"/>
              </a:rPr>
              <a:t>Developing Criteria for Success:</a:t>
            </a:r>
            <a:r>
              <a:rPr lang="en-US" sz="2400" kern="1200" dirty="0" smtClean="0">
                <a:solidFill>
                  <a:schemeClr val="tx1"/>
                </a:solidFill>
                <a:effectLst/>
                <a:latin typeface="+mn-lt"/>
                <a:ea typeface="+mn-ea"/>
                <a:cs typeface="+mn-cs"/>
              </a:rPr>
              <a:t> The teacher identifies what it will look like when the student has learned the identified understanding/skill</a:t>
            </a:r>
          </a:p>
          <a:p>
            <a:pPr marL="228600" lvl="0" indent="-228600">
              <a:buFont typeface="+mj-lt"/>
              <a:buAutoNum type="arabicPeriod"/>
            </a:pPr>
            <a:r>
              <a:rPr lang="en-US" sz="2400" b="1" kern="1200" dirty="0" smtClean="0">
                <a:solidFill>
                  <a:schemeClr val="tx1"/>
                </a:solidFill>
                <a:effectLst/>
                <a:latin typeface="+mn-lt"/>
                <a:ea typeface="+mn-ea"/>
                <a:cs typeface="+mn-cs"/>
              </a:rPr>
              <a:t>Eliciting Evidence of Learning:</a:t>
            </a:r>
            <a:r>
              <a:rPr lang="en-US" sz="2400" kern="1200" dirty="0" smtClean="0">
                <a:solidFill>
                  <a:schemeClr val="tx1"/>
                </a:solidFill>
                <a:effectLst/>
                <a:latin typeface="+mn-lt"/>
                <a:ea typeface="+mn-ea"/>
                <a:cs typeface="+mn-cs"/>
              </a:rPr>
              <a:t> The teacher learns what the students know and are able to do and captures that evidence in a variety of ways (e.g., observation-based notes, video recordings, work samples) </a:t>
            </a:r>
          </a:p>
          <a:p>
            <a:pPr marL="228600" lvl="0" indent="-228600">
              <a:buFont typeface="+mj-lt"/>
              <a:buAutoNum type="arabicPeriod"/>
            </a:pPr>
            <a:r>
              <a:rPr lang="en-US" sz="2400" b="1" kern="1200" dirty="0" smtClean="0">
                <a:solidFill>
                  <a:schemeClr val="tx1"/>
                </a:solidFill>
                <a:effectLst/>
                <a:latin typeface="+mn-lt"/>
                <a:ea typeface="+mn-ea"/>
                <a:cs typeface="+mn-cs"/>
              </a:rPr>
              <a:t>Interpreting the Evidence: </a:t>
            </a:r>
            <a:r>
              <a:rPr lang="en-US" sz="2400" kern="1200" dirty="0" smtClean="0">
                <a:solidFill>
                  <a:schemeClr val="tx1"/>
                </a:solidFill>
                <a:effectLst/>
                <a:latin typeface="+mn-lt"/>
                <a:ea typeface="+mn-ea"/>
                <a:cs typeface="+mn-cs"/>
              </a:rPr>
              <a:t>The teacher interprets the evidence elicited and identifies the students’ current learning status</a:t>
            </a:r>
          </a:p>
          <a:p>
            <a:pPr marL="228600" lvl="0" indent="-228600">
              <a:buFont typeface="+mj-lt"/>
              <a:buAutoNum type="arabicPeriod"/>
            </a:pPr>
            <a:r>
              <a:rPr lang="en-US" sz="2400" b="1" kern="1200" dirty="0" smtClean="0">
                <a:solidFill>
                  <a:schemeClr val="tx1"/>
                </a:solidFill>
                <a:effectLst/>
                <a:latin typeface="+mn-lt"/>
                <a:ea typeface="+mn-ea"/>
                <a:cs typeface="+mn-cs"/>
              </a:rPr>
              <a:t>Adapting/Responding to Learning Needs:</a:t>
            </a:r>
            <a:r>
              <a:rPr lang="en-US" sz="2400" kern="1200" dirty="0" smtClean="0">
                <a:solidFill>
                  <a:schemeClr val="tx1"/>
                </a:solidFill>
                <a:effectLst/>
                <a:latin typeface="+mn-lt"/>
                <a:ea typeface="+mn-ea"/>
                <a:cs typeface="+mn-cs"/>
              </a:rPr>
              <a:t> The teacher makes quick adjustments to instruction based on the interpretation of evidence in the moment and/or within a series of lessons. In addition, the teacher provides descriptive feedback to students that is not graded or evaluative and aligns with the criteria for success.</a:t>
            </a:r>
          </a:p>
          <a:p>
            <a:pPr marL="342900" indent="-342900" fontAlgn="auto">
              <a:buFont typeface="Arial" panose="020B0604020202020204" pitchFamily="34" charset="0"/>
              <a:buChar char="•"/>
              <a:defRPr/>
            </a:pPr>
            <a:endParaRPr lang="en-US" sz="2400" b="0" dirty="0" smtClean="0">
              <a:solidFill>
                <a:prstClr val="black"/>
              </a:solidFill>
            </a:endParaRPr>
          </a:p>
        </p:txBody>
      </p:sp>
      <p:sp>
        <p:nvSpPr>
          <p:cNvPr id="4" name="Slide Number Placeholder 3"/>
          <p:cNvSpPr>
            <a:spLocks noGrp="1"/>
          </p:cNvSpPr>
          <p:nvPr>
            <p:ph type="sldNum" sz="quarter" idx="10"/>
          </p:nvPr>
        </p:nvSpPr>
        <p:spPr/>
        <p:txBody>
          <a:bodyPr/>
          <a:lstStyle/>
          <a:p>
            <a:fld id="{D7628F3A-8070-4DAF-96AB-A05FAB86D35E}" type="slidenum">
              <a:rPr lang="en-US" smtClean="0"/>
              <a:t>9</a:t>
            </a:fld>
            <a:endParaRPr lang="en-US"/>
          </a:p>
        </p:txBody>
      </p:sp>
    </p:spTree>
    <p:extLst>
      <p:ext uri="{BB962C8B-B14F-4D97-AF65-F5344CB8AC3E}">
        <p14:creationId xmlns:p14="http://schemas.microsoft.com/office/powerpoint/2010/main" val="1036843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2FDD92-5E16-4ABC-AAF2-991371C5436E}"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EC39E-669E-4F06-9E5E-39401FB55234}" type="slidenum">
              <a:rPr lang="en-US" smtClean="0"/>
              <a:t>‹#›</a:t>
            </a:fld>
            <a:endParaRPr lang="en-US"/>
          </a:p>
        </p:txBody>
      </p:sp>
    </p:spTree>
    <p:extLst>
      <p:ext uri="{BB962C8B-B14F-4D97-AF65-F5344CB8AC3E}">
        <p14:creationId xmlns:p14="http://schemas.microsoft.com/office/powerpoint/2010/main" val="741727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2FDD92-5E16-4ABC-AAF2-991371C5436E}"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EC39E-669E-4F06-9E5E-39401FB55234}" type="slidenum">
              <a:rPr lang="en-US" smtClean="0"/>
              <a:t>‹#›</a:t>
            </a:fld>
            <a:endParaRPr lang="en-US"/>
          </a:p>
        </p:txBody>
      </p:sp>
    </p:spTree>
    <p:extLst>
      <p:ext uri="{BB962C8B-B14F-4D97-AF65-F5344CB8AC3E}">
        <p14:creationId xmlns:p14="http://schemas.microsoft.com/office/powerpoint/2010/main" val="3475107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2FDD92-5E16-4ABC-AAF2-991371C5436E}"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EC39E-669E-4F06-9E5E-39401FB55234}" type="slidenum">
              <a:rPr lang="en-US" smtClean="0"/>
              <a:t>‹#›</a:t>
            </a:fld>
            <a:endParaRPr lang="en-US"/>
          </a:p>
        </p:txBody>
      </p:sp>
    </p:spTree>
    <p:extLst>
      <p:ext uri="{BB962C8B-B14F-4D97-AF65-F5344CB8AC3E}">
        <p14:creationId xmlns:p14="http://schemas.microsoft.com/office/powerpoint/2010/main" val="24069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3554C"/>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63554C"/>
                </a:solidFill>
              </a:defRPr>
            </a:lvl1pPr>
            <a:lvl2pPr>
              <a:defRPr>
                <a:solidFill>
                  <a:srgbClr val="63554C"/>
                </a:solidFill>
              </a:defRPr>
            </a:lvl2pPr>
            <a:lvl3pPr>
              <a:defRPr>
                <a:solidFill>
                  <a:srgbClr val="63554C"/>
                </a:solidFill>
              </a:defRPr>
            </a:lvl3pPr>
            <a:lvl4pPr>
              <a:defRPr>
                <a:solidFill>
                  <a:srgbClr val="63554C"/>
                </a:solidFill>
              </a:defRPr>
            </a:lvl4pPr>
            <a:lvl5pPr>
              <a:defRPr>
                <a:solidFill>
                  <a:srgbClr val="63554C"/>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7975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3554C"/>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63554C"/>
                </a:solidFill>
              </a:defRPr>
            </a:lvl1pPr>
            <a:lvl2pPr>
              <a:defRPr>
                <a:solidFill>
                  <a:srgbClr val="63554C"/>
                </a:solidFill>
              </a:defRPr>
            </a:lvl2pPr>
            <a:lvl3pPr>
              <a:defRPr>
                <a:solidFill>
                  <a:srgbClr val="63554C"/>
                </a:solidFill>
              </a:defRPr>
            </a:lvl3pPr>
            <a:lvl4pPr>
              <a:defRPr>
                <a:solidFill>
                  <a:srgbClr val="63554C"/>
                </a:solidFill>
              </a:defRPr>
            </a:lvl4pPr>
            <a:lvl5pPr>
              <a:defRPr>
                <a:solidFill>
                  <a:srgbClr val="63554C"/>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1655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2FDD92-5E16-4ABC-AAF2-991371C5436E}"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EC39E-669E-4F06-9E5E-39401FB55234}" type="slidenum">
              <a:rPr lang="en-US" smtClean="0"/>
              <a:t>‹#›</a:t>
            </a:fld>
            <a:endParaRPr lang="en-US"/>
          </a:p>
        </p:txBody>
      </p:sp>
    </p:spTree>
    <p:extLst>
      <p:ext uri="{BB962C8B-B14F-4D97-AF65-F5344CB8AC3E}">
        <p14:creationId xmlns:p14="http://schemas.microsoft.com/office/powerpoint/2010/main" val="784941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2FDD92-5E16-4ABC-AAF2-991371C5436E}"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EC39E-669E-4F06-9E5E-39401FB55234}" type="slidenum">
              <a:rPr lang="en-US" smtClean="0"/>
              <a:t>‹#›</a:t>
            </a:fld>
            <a:endParaRPr lang="en-US"/>
          </a:p>
        </p:txBody>
      </p:sp>
    </p:spTree>
    <p:extLst>
      <p:ext uri="{BB962C8B-B14F-4D97-AF65-F5344CB8AC3E}">
        <p14:creationId xmlns:p14="http://schemas.microsoft.com/office/powerpoint/2010/main" val="2908784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2FDD92-5E16-4ABC-AAF2-991371C5436E}" type="datetimeFigureOut">
              <a:rPr lang="en-US" smtClean="0"/>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EC39E-669E-4F06-9E5E-39401FB55234}" type="slidenum">
              <a:rPr lang="en-US" smtClean="0"/>
              <a:t>‹#›</a:t>
            </a:fld>
            <a:endParaRPr lang="en-US"/>
          </a:p>
        </p:txBody>
      </p:sp>
    </p:spTree>
    <p:extLst>
      <p:ext uri="{BB962C8B-B14F-4D97-AF65-F5344CB8AC3E}">
        <p14:creationId xmlns:p14="http://schemas.microsoft.com/office/powerpoint/2010/main" val="4011781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2FDD92-5E16-4ABC-AAF2-991371C5436E}" type="datetimeFigureOut">
              <a:rPr lang="en-US" smtClean="0"/>
              <a:t>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FEC39E-669E-4F06-9E5E-39401FB55234}" type="slidenum">
              <a:rPr lang="en-US" smtClean="0"/>
              <a:t>‹#›</a:t>
            </a:fld>
            <a:endParaRPr lang="en-US"/>
          </a:p>
        </p:txBody>
      </p:sp>
    </p:spTree>
    <p:extLst>
      <p:ext uri="{BB962C8B-B14F-4D97-AF65-F5344CB8AC3E}">
        <p14:creationId xmlns:p14="http://schemas.microsoft.com/office/powerpoint/2010/main" val="1863046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2FDD92-5E16-4ABC-AAF2-991371C5436E}" type="datetimeFigureOut">
              <a:rPr lang="en-US" smtClean="0"/>
              <a:t>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FEC39E-669E-4F06-9E5E-39401FB55234}" type="slidenum">
              <a:rPr lang="en-US" smtClean="0"/>
              <a:t>‹#›</a:t>
            </a:fld>
            <a:endParaRPr lang="en-US"/>
          </a:p>
        </p:txBody>
      </p:sp>
    </p:spTree>
    <p:extLst>
      <p:ext uri="{BB962C8B-B14F-4D97-AF65-F5344CB8AC3E}">
        <p14:creationId xmlns:p14="http://schemas.microsoft.com/office/powerpoint/2010/main" val="188627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2FDD92-5E16-4ABC-AAF2-991371C5436E}" type="datetimeFigureOut">
              <a:rPr lang="en-US" smtClean="0"/>
              <a:t>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FEC39E-669E-4F06-9E5E-39401FB55234}" type="slidenum">
              <a:rPr lang="en-US" smtClean="0"/>
              <a:t>‹#›</a:t>
            </a:fld>
            <a:endParaRPr lang="en-US"/>
          </a:p>
        </p:txBody>
      </p:sp>
    </p:spTree>
    <p:extLst>
      <p:ext uri="{BB962C8B-B14F-4D97-AF65-F5344CB8AC3E}">
        <p14:creationId xmlns:p14="http://schemas.microsoft.com/office/powerpoint/2010/main" val="1067388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2FDD92-5E16-4ABC-AAF2-991371C5436E}" type="datetimeFigureOut">
              <a:rPr lang="en-US" smtClean="0"/>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EC39E-669E-4F06-9E5E-39401FB55234}" type="slidenum">
              <a:rPr lang="en-US" smtClean="0"/>
              <a:t>‹#›</a:t>
            </a:fld>
            <a:endParaRPr lang="en-US"/>
          </a:p>
        </p:txBody>
      </p:sp>
    </p:spTree>
    <p:extLst>
      <p:ext uri="{BB962C8B-B14F-4D97-AF65-F5344CB8AC3E}">
        <p14:creationId xmlns:p14="http://schemas.microsoft.com/office/powerpoint/2010/main" val="1780578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2FDD92-5E16-4ABC-AAF2-991371C5436E}" type="datetimeFigureOut">
              <a:rPr lang="en-US" smtClean="0"/>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EC39E-669E-4F06-9E5E-39401FB55234}" type="slidenum">
              <a:rPr lang="en-US" smtClean="0"/>
              <a:t>‹#›</a:t>
            </a:fld>
            <a:endParaRPr lang="en-US"/>
          </a:p>
        </p:txBody>
      </p:sp>
    </p:spTree>
    <p:extLst>
      <p:ext uri="{BB962C8B-B14F-4D97-AF65-F5344CB8AC3E}">
        <p14:creationId xmlns:p14="http://schemas.microsoft.com/office/powerpoint/2010/main" val="26449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2FDD92-5E16-4ABC-AAF2-991371C5436E}" type="datetimeFigureOut">
              <a:rPr lang="en-US" smtClean="0"/>
              <a:t>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EC39E-669E-4F06-9E5E-39401FB55234}" type="slidenum">
              <a:rPr lang="en-US" smtClean="0"/>
              <a:t>‹#›</a:t>
            </a:fld>
            <a:endParaRPr lang="en-US"/>
          </a:p>
        </p:txBody>
      </p:sp>
    </p:spTree>
    <p:extLst>
      <p:ext uri="{BB962C8B-B14F-4D97-AF65-F5344CB8AC3E}">
        <p14:creationId xmlns:p14="http://schemas.microsoft.com/office/powerpoint/2010/main" val="1881346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p:nvPr>
        </p:nvSpPr>
        <p:spPr>
          <a:xfrm>
            <a:off x="0" y="533400"/>
            <a:ext cx="9144000" cy="1143000"/>
          </a:xfrm>
        </p:spPr>
        <p:txBody>
          <a:bodyPr>
            <a:noAutofit/>
          </a:bodyPr>
          <a:lstStyle/>
          <a:p>
            <a:pPr eaLnBrk="1" hangingPunct="1"/>
            <a:r>
              <a:rPr lang="en-US" b="1" dirty="0" smtClean="0">
                <a:latin typeface="Calibri" charset="0"/>
              </a:rPr>
              <a:t>NC K-3 Formative Assessment Process: </a:t>
            </a:r>
            <a:r>
              <a:rPr lang="en-US" b="1" i="1" dirty="0" smtClean="0">
                <a:latin typeface="Calibri" charset="0"/>
              </a:rPr>
              <a:t>The Vision</a:t>
            </a:r>
            <a:endParaRPr lang="en-US" b="1" i="1" dirty="0">
              <a:latin typeface="Calibri" charset="0"/>
            </a:endParaRPr>
          </a:p>
        </p:txBody>
      </p:sp>
      <p:pic>
        <p:nvPicPr>
          <p:cNvPr id="17408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057400" y="2438400"/>
            <a:ext cx="5032768" cy="3789363"/>
          </a:xfrm>
        </p:spPr>
      </p:pic>
    </p:spTree>
    <p:extLst>
      <p:ext uri="{BB962C8B-B14F-4D97-AF65-F5344CB8AC3E}">
        <p14:creationId xmlns:p14="http://schemas.microsoft.com/office/powerpoint/2010/main" val="88200069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POINT 2</a:t>
            </a:r>
            <a:endParaRPr lang="en-US" b="1" dirty="0"/>
          </a:p>
        </p:txBody>
      </p:sp>
      <p:sp>
        <p:nvSpPr>
          <p:cNvPr id="3" name="Content Placeholder 2"/>
          <p:cNvSpPr>
            <a:spLocks noGrp="1"/>
          </p:cNvSpPr>
          <p:nvPr>
            <p:ph sz="half" idx="1"/>
          </p:nvPr>
        </p:nvSpPr>
        <p:spPr>
          <a:xfrm>
            <a:off x="304800" y="1905000"/>
            <a:ext cx="4419600" cy="4800600"/>
          </a:xfrm>
        </p:spPr>
        <p:txBody>
          <a:bodyPr>
            <a:normAutofit/>
          </a:bodyPr>
          <a:lstStyle/>
          <a:p>
            <a:r>
              <a:rPr lang="en-US" b="1" dirty="0" smtClean="0"/>
              <a:t>There are a variety of ways to learn about students during instruction</a:t>
            </a:r>
          </a:p>
          <a:p>
            <a:pPr lvl="1"/>
            <a:r>
              <a:rPr lang="en-US" b="1" dirty="0" smtClean="0"/>
              <a:t>observe </a:t>
            </a:r>
            <a:r>
              <a:rPr lang="en-US" b="1" dirty="0"/>
              <a:t>students </a:t>
            </a:r>
            <a:r>
              <a:rPr lang="en-US" b="1" dirty="0" smtClean="0"/>
              <a:t>working</a:t>
            </a:r>
          </a:p>
          <a:p>
            <a:pPr lvl="1"/>
            <a:r>
              <a:rPr lang="en-US" b="1" dirty="0" smtClean="0"/>
              <a:t>ask </a:t>
            </a:r>
            <a:r>
              <a:rPr lang="en-US" b="1" dirty="0"/>
              <a:t>probing </a:t>
            </a:r>
            <a:r>
              <a:rPr lang="en-US" b="1" dirty="0" smtClean="0"/>
              <a:t>questions</a:t>
            </a:r>
          </a:p>
          <a:p>
            <a:pPr lvl="1"/>
            <a:r>
              <a:rPr lang="en-US" b="1" dirty="0" smtClean="0"/>
              <a:t>listen </a:t>
            </a:r>
            <a:r>
              <a:rPr lang="en-US" b="1" dirty="0"/>
              <a:t>to </a:t>
            </a:r>
            <a:r>
              <a:rPr lang="en-US" b="1" dirty="0" smtClean="0"/>
              <a:t>student thinking</a:t>
            </a:r>
          </a:p>
          <a:p>
            <a:pPr lvl="1"/>
            <a:r>
              <a:rPr lang="en-US" b="1" dirty="0"/>
              <a:t>r</a:t>
            </a:r>
            <a:r>
              <a:rPr lang="en-US" b="1" dirty="0" smtClean="0"/>
              <a:t>eview student work </a:t>
            </a:r>
          </a:p>
          <a:p>
            <a:pPr lvl="1"/>
            <a:endParaRPr lang="en-US" b="1" dirty="0"/>
          </a:p>
        </p:txBody>
      </p:sp>
      <p:pic>
        <p:nvPicPr>
          <p:cNvPr id="5" name="Picture 4" descr="K3-FA-purplepiec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1371600"/>
            <a:ext cx="2819400" cy="1343949"/>
          </a:xfrm>
          <a:prstGeom prst="rect">
            <a:avLst/>
          </a:prstGeom>
        </p:spPr>
      </p:pic>
      <p:pic>
        <p:nvPicPr>
          <p:cNvPr id="8" name="Content Placeholder 5" descr="IMG_1643.JPG"/>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t="-24712" b="-24712"/>
          <a:stretch/>
        </p:blipFill>
        <p:spPr>
          <a:xfrm>
            <a:off x="4876800" y="2133600"/>
            <a:ext cx="4038600" cy="4525963"/>
          </a:xfrm>
          <a:prstGeom prst="rect">
            <a:avLst/>
          </a:prstGeom>
        </p:spPr>
      </p:pic>
    </p:spTree>
    <p:extLst>
      <p:ext uri="{BB962C8B-B14F-4D97-AF65-F5344CB8AC3E}">
        <p14:creationId xmlns:p14="http://schemas.microsoft.com/office/powerpoint/2010/main" val="421666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POINT 2</a:t>
            </a:r>
            <a:endParaRPr lang="en-US" b="1" dirty="0"/>
          </a:p>
        </p:txBody>
      </p:sp>
      <p:sp>
        <p:nvSpPr>
          <p:cNvPr id="3" name="Content Placeholder 2"/>
          <p:cNvSpPr>
            <a:spLocks noGrp="1"/>
          </p:cNvSpPr>
          <p:nvPr>
            <p:ph sz="half" idx="1"/>
          </p:nvPr>
        </p:nvSpPr>
        <p:spPr>
          <a:xfrm>
            <a:off x="304800" y="2209800"/>
            <a:ext cx="4419600" cy="3505200"/>
          </a:xfrm>
        </p:spPr>
        <p:txBody>
          <a:bodyPr>
            <a:normAutofit lnSpcReduction="10000"/>
          </a:bodyPr>
          <a:lstStyle/>
          <a:p>
            <a:r>
              <a:rPr lang="en-US" b="1" dirty="0" smtClean="0"/>
              <a:t>Teachers can learn about students throughout </a:t>
            </a:r>
            <a:r>
              <a:rPr lang="en-US" b="1" dirty="0"/>
              <a:t>the day in a variety of </a:t>
            </a:r>
            <a:r>
              <a:rPr lang="en-US" b="1" dirty="0" smtClean="0"/>
              <a:t>settings</a:t>
            </a:r>
          </a:p>
          <a:p>
            <a:pPr lvl="1"/>
            <a:r>
              <a:rPr lang="en-US" dirty="0" smtClean="0"/>
              <a:t>whole group</a:t>
            </a:r>
          </a:p>
          <a:p>
            <a:pPr lvl="1"/>
            <a:r>
              <a:rPr lang="en-US" dirty="0" smtClean="0"/>
              <a:t>small group</a:t>
            </a:r>
          </a:p>
          <a:p>
            <a:pPr lvl="1"/>
            <a:r>
              <a:rPr lang="en-US" dirty="0"/>
              <a:t>c</a:t>
            </a:r>
            <a:r>
              <a:rPr lang="en-US" dirty="0" smtClean="0"/>
              <a:t>enters/stations</a:t>
            </a:r>
          </a:p>
          <a:p>
            <a:pPr lvl="1"/>
            <a:r>
              <a:rPr lang="en-US" dirty="0" smtClean="0"/>
              <a:t>pairs</a:t>
            </a:r>
            <a:endParaRPr lang="en-US" dirty="0"/>
          </a:p>
          <a:p>
            <a:pPr lvl="1"/>
            <a:r>
              <a:rPr lang="en-US" dirty="0" smtClean="0"/>
              <a:t>individual</a:t>
            </a:r>
            <a:endParaRPr lang="en-US" dirty="0"/>
          </a:p>
        </p:txBody>
      </p:sp>
      <p:pic>
        <p:nvPicPr>
          <p:cNvPr id="5" name="Picture 4" descr="K3-FA-purplepiec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1371600"/>
            <a:ext cx="3267456" cy="1557528"/>
          </a:xfrm>
          <a:prstGeom prst="rect">
            <a:avLst/>
          </a:prstGeom>
        </p:spPr>
      </p:pic>
      <p:pic>
        <p:nvPicPr>
          <p:cNvPr id="9"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rcRect t="-24661" b="-24661"/>
          <a:stretch>
            <a:fillRect/>
          </a:stretch>
        </p:blipFill>
        <p:spPr>
          <a:xfrm>
            <a:off x="4800600" y="2360259"/>
            <a:ext cx="4038600" cy="4525963"/>
          </a:xfrm>
        </p:spPr>
      </p:pic>
    </p:spTree>
    <p:extLst>
      <p:ext uri="{BB962C8B-B14F-4D97-AF65-F5344CB8AC3E}">
        <p14:creationId xmlns:p14="http://schemas.microsoft.com/office/powerpoint/2010/main" val="1048049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POINT 3</a:t>
            </a:r>
            <a:endParaRPr lang="en-US" b="1" dirty="0"/>
          </a:p>
        </p:txBody>
      </p:sp>
      <p:sp>
        <p:nvSpPr>
          <p:cNvPr id="4" name="Content Placeholder 3"/>
          <p:cNvSpPr>
            <a:spLocks noGrp="1"/>
          </p:cNvSpPr>
          <p:nvPr>
            <p:ph sz="half" idx="2"/>
          </p:nvPr>
        </p:nvSpPr>
        <p:spPr>
          <a:xfrm>
            <a:off x="4267200" y="1600200"/>
            <a:ext cx="4648200" cy="4525963"/>
          </a:xfrm>
        </p:spPr>
        <p:txBody>
          <a:bodyPr>
            <a:normAutofit fontScale="92500"/>
          </a:bodyPr>
          <a:lstStyle/>
          <a:p>
            <a:r>
              <a:rPr lang="en-US" b="1" dirty="0" smtClean="0"/>
              <a:t>Teachers can </a:t>
            </a:r>
            <a:r>
              <a:rPr lang="en-US" b="1" dirty="0"/>
              <a:t>collect </a:t>
            </a:r>
            <a:r>
              <a:rPr lang="en-US" b="1" dirty="0" smtClean="0"/>
              <a:t>evidence about students using </a:t>
            </a:r>
            <a:r>
              <a:rPr lang="en-US" b="1" dirty="0"/>
              <a:t>a variety of </a:t>
            </a:r>
            <a:r>
              <a:rPr lang="en-US" b="1" dirty="0" smtClean="0"/>
              <a:t>strategies:</a:t>
            </a:r>
          </a:p>
          <a:p>
            <a:pPr lvl="1"/>
            <a:r>
              <a:rPr lang="en-US" dirty="0"/>
              <a:t>talk with families</a:t>
            </a:r>
          </a:p>
          <a:p>
            <a:pPr lvl="1"/>
            <a:r>
              <a:rPr lang="en-US" dirty="0" smtClean="0"/>
              <a:t>take photos/videos</a:t>
            </a:r>
          </a:p>
          <a:p>
            <a:pPr lvl="1"/>
            <a:r>
              <a:rPr lang="en-US" dirty="0" smtClean="0"/>
              <a:t>record student conversations</a:t>
            </a:r>
          </a:p>
          <a:p>
            <a:pPr lvl="1"/>
            <a:r>
              <a:rPr lang="en-US" dirty="0" smtClean="0"/>
              <a:t>write </a:t>
            </a:r>
            <a:r>
              <a:rPr lang="en-US" dirty="0"/>
              <a:t>anecdotal </a:t>
            </a:r>
            <a:r>
              <a:rPr lang="en-US" dirty="0" smtClean="0"/>
              <a:t>notes</a:t>
            </a:r>
          </a:p>
          <a:p>
            <a:pPr lvl="1"/>
            <a:r>
              <a:rPr lang="en-US" dirty="0" smtClean="0"/>
              <a:t>collect </a:t>
            </a:r>
            <a:r>
              <a:rPr lang="en-US" dirty="0"/>
              <a:t>work </a:t>
            </a:r>
            <a:r>
              <a:rPr lang="en-US" dirty="0" smtClean="0"/>
              <a:t>samples</a:t>
            </a:r>
          </a:p>
          <a:p>
            <a:pPr lvl="1"/>
            <a:r>
              <a:rPr lang="en-US" dirty="0"/>
              <a:t>i</a:t>
            </a:r>
            <a:r>
              <a:rPr lang="en-US" dirty="0" smtClean="0"/>
              <a:t>ncorporate evidence from other school educators (e.g., PE, OT, Speech, ELL)</a:t>
            </a:r>
          </a:p>
        </p:txBody>
      </p:sp>
      <p:pic>
        <p:nvPicPr>
          <p:cNvPr id="6" name="Picture 5" descr="K3-FA-purplepiec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228600"/>
            <a:ext cx="2362200" cy="1126011"/>
          </a:xfrm>
          <a:prstGeom prst="rect">
            <a:avLst/>
          </a:prstGeom>
        </p:spPr>
      </p:pic>
      <p:pic>
        <p:nvPicPr>
          <p:cNvPr id="7" name="Content Placeholder 6" descr="IMG_1680.JPG"/>
          <p:cNvPicPr>
            <a:picLocks noGrp="1" noChangeAspect="1"/>
          </p:cNvPicPr>
          <p:nvPr>
            <p:ph sz="half" idx="1"/>
          </p:nvPr>
        </p:nvPicPr>
        <p:blipFill>
          <a:blip r:embed="rId4" cstate="print">
            <a:extLst>
              <a:ext uri="{28A0092B-C50C-407E-A947-70E740481C1C}">
                <a14:useLocalDpi xmlns:a14="http://schemas.microsoft.com/office/drawing/2010/main" val="0"/>
              </a:ext>
            </a:extLst>
          </a:blip>
          <a:srcRect l="16538" r="16538"/>
          <a:stretch>
            <a:fillRect/>
          </a:stretch>
        </p:blipFill>
        <p:spPr/>
      </p:pic>
    </p:spTree>
    <p:extLst>
      <p:ext uri="{BB962C8B-B14F-4D97-AF65-F5344CB8AC3E}">
        <p14:creationId xmlns:p14="http://schemas.microsoft.com/office/powerpoint/2010/main" val="3328149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POINT 4</a:t>
            </a:r>
            <a:endParaRPr lang="en-US" b="1" dirty="0"/>
          </a:p>
        </p:txBody>
      </p:sp>
      <p:sp>
        <p:nvSpPr>
          <p:cNvPr id="3" name="Content Placeholder 2"/>
          <p:cNvSpPr>
            <a:spLocks noGrp="1"/>
          </p:cNvSpPr>
          <p:nvPr>
            <p:ph sz="half" idx="1"/>
          </p:nvPr>
        </p:nvSpPr>
        <p:spPr>
          <a:xfrm>
            <a:off x="228600" y="1676400"/>
            <a:ext cx="4419600" cy="4724400"/>
          </a:xfrm>
        </p:spPr>
        <p:txBody>
          <a:bodyPr>
            <a:normAutofit/>
          </a:bodyPr>
          <a:lstStyle/>
          <a:p>
            <a:pPr lvl="0"/>
            <a:r>
              <a:rPr lang="en-US" b="1" dirty="0"/>
              <a:t>Evidence is </a:t>
            </a:r>
            <a:r>
              <a:rPr lang="en-US" b="1" dirty="0" smtClean="0"/>
              <a:t>used to guide instruction and learning:</a:t>
            </a:r>
            <a:endParaRPr lang="en-US" dirty="0"/>
          </a:p>
          <a:p>
            <a:pPr lvl="1"/>
            <a:r>
              <a:rPr lang="en-US" dirty="0"/>
              <a:t>i</a:t>
            </a:r>
            <a:r>
              <a:rPr lang="en-US" dirty="0" smtClean="0"/>
              <a:t>dentifies what students </a:t>
            </a:r>
            <a:r>
              <a:rPr lang="en-US" dirty="0"/>
              <a:t>know and are able to </a:t>
            </a:r>
            <a:r>
              <a:rPr lang="en-US" dirty="0" smtClean="0"/>
              <a:t>do and where to head next </a:t>
            </a:r>
          </a:p>
          <a:p>
            <a:pPr lvl="1"/>
            <a:r>
              <a:rPr lang="en-US" dirty="0"/>
              <a:t>helps to plan and adjust instruction in an ongoing manner</a:t>
            </a:r>
          </a:p>
          <a:p>
            <a:pPr lvl="1"/>
            <a:r>
              <a:rPr lang="en-US" dirty="0"/>
              <a:t>helps to meet the needs of all students </a:t>
            </a:r>
          </a:p>
          <a:p>
            <a:pPr lvl="1"/>
            <a:endParaRPr lang="en-US" b="1" dirty="0" smtClean="0"/>
          </a:p>
        </p:txBody>
      </p:sp>
      <p:pic>
        <p:nvPicPr>
          <p:cNvPr id="5" name="Picture 4" descr="K3-FA-tealpiec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3276600"/>
            <a:ext cx="1828800" cy="2729713"/>
          </a:xfrm>
          <a:prstGeom prst="rect">
            <a:avLst/>
          </a:prstGeom>
        </p:spPr>
      </p:pic>
      <p:pic>
        <p:nvPicPr>
          <p:cNvPr id="8" name="Picture 7" descr="K3-FA-orangepiec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371600"/>
            <a:ext cx="2575643" cy="2731815"/>
          </a:xfrm>
          <a:prstGeom prst="rect">
            <a:avLst/>
          </a:prstGeom>
        </p:spPr>
      </p:pic>
      <p:pic>
        <p:nvPicPr>
          <p:cNvPr id="9" name="Picture 8" descr="K3-FA-redpiec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0" y="1828800"/>
            <a:ext cx="2514600" cy="1753902"/>
          </a:xfrm>
          <a:prstGeom prst="rect">
            <a:avLst/>
          </a:prstGeom>
        </p:spPr>
      </p:pic>
      <p:pic>
        <p:nvPicPr>
          <p:cNvPr id="11" name="Picture 10" descr="K3-FA-greenpiec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6200" y="2514600"/>
            <a:ext cx="1359107" cy="2636520"/>
          </a:xfrm>
          <a:prstGeom prst="rect">
            <a:avLst/>
          </a:prstGeom>
        </p:spPr>
      </p:pic>
    </p:spTree>
    <p:extLst>
      <p:ext uri="{BB962C8B-B14F-4D97-AF65-F5344CB8AC3E}">
        <p14:creationId xmlns:p14="http://schemas.microsoft.com/office/powerpoint/2010/main" val="255220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Summary</a:t>
            </a:r>
            <a:endParaRPr lang="en-US" b="1" dirty="0"/>
          </a:p>
        </p:txBody>
      </p:sp>
      <p:sp>
        <p:nvSpPr>
          <p:cNvPr id="7" name="Content Placeholder 6"/>
          <p:cNvSpPr>
            <a:spLocks noGrp="1"/>
          </p:cNvSpPr>
          <p:nvPr>
            <p:ph sz="half" idx="1"/>
          </p:nvPr>
        </p:nvSpPr>
        <p:spPr>
          <a:xfrm>
            <a:off x="457200" y="1524001"/>
            <a:ext cx="4572000" cy="4876800"/>
          </a:xfrm>
        </p:spPr>
        <p:txBody>
          <a:bodyPr>
            <a:normAutofit/>
          </a:bodyPr>
          <a:lstStyle/>
          <a:p>
            <a:r>
              <a:rPr lang="en-US" dirty="0" smtClean="0"/>
              <a:t>Formative Assessment Process</a:t>
            </a:r>
          </a:p>
          <a:p>
            <a:r>
              <a:rPr lang="en-US" dirty="0" smtClean="0"/>
              <a:t>Comprised of 5 Critical Components</a:t>
            </a:r>
          </a:p>
          <a:p>
            <a:r>
              <a:rPr lang="en-US" dirty="0" smtClean="0"/>
              <a:t>Focuses on the Whole Child</a:t>
            </a:r>
          </a:p>
          <a:p>
            <a:r>
              <a:rPr lang="en-US" dirty="0" smtClean="0"/>
              <a:t>Evidence is elicited in a variety of ways</a:t>
            </a:r>
            <a:r>
              <a:rPr lang="en-US" dirty="0"/>
              <a:t> </a:t>
            </a:r>
            <a:r>
              <a:rPr lang="en-US" dirty="0" smtClean="0"/>
              <a:t>&amp; settings</a:t>
            </a:r>
          </a:p>
          <a:p>
            <a:r>
              <a:rPr lang="en-US" dirty="0" smtClean="0"/>
              <a:t>Evidence is used to adapt and respond to the learning needs</a:t>
            </a:r>
          </a:p>
          <a:p>
            <a:endParaRPr lang="en-US" dirty="0"/>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57800" y="2057400"/>
            <a:ext cx="3588057" cy="3607324"/>
          </a:xfrm>
        </p:spPr>
      </p:pic>
    </p:spTree>
    <p:extLst>
      <p:ext uri="{BB962C8B-B14F-4D97-AF65-F5344CB8AC3E}">
        <p14:creationId xmlns:p14="http://schemas.microsoft.com/office/powerpoint/2010/main" val="4120039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K3-FormativeAssessment-DIAGRAM.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138" t="1957" r="905"/>
          <a:stretch/>
        </p:blipFill>
        <p:spPr>
          <a:xfrm>
            <a:off x="1600200" y="228600"/>
            <a:ext cx="6401120" cy="6441215"/>
          </a:xfrm>
        </p:spPr>
      </p:pic>
    </p:spTree>
    <p:extLst>
      <p:ext uri="{BB962C8B-B14F-4D97-AF65-F5344CB8AC3E}">
        <p14:creationId xmlns:p14="http://schemas.microsoft.com/office/powerpoint/2010/main" val="1164072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b="1" dirty="0" smtClean="0"/>
              <a:t>NC K-3 Formative Assessment Process</a:t>
            </a:r>
            <a:endParaRPr lang="en-US" b="1" dirty="0"/>
          </a:p>
        </p:txBody>
      </p:sp>
      <p:sp>
        <p:nvSpPr>
          <p:cNvPr id="14" name="Content Placeholder 13"/>
          <p:cNvSpPr>
            <a:spLocks noGrp="1"/>
          </p:cNvSpPr>
          <p:nvPr>
            <p:ph idx="1"/>
          </p:nvPr>
        </p:nvSpPr>
        <p:spPr/>
        <p:txBody>
          <a:bodyPr>
            <a:normAutofit/>
          </a:bodyPr>
          <a:lstStyle/>
          <a:p>
            <a:r>
              <a:rPr lang="en-US" sz="3200" dirty="0" smtClean="0"/>
              <a:t>A </a:t>
            </a:r>
            <a:r>
              <a:rPr lang="en-US" sz="3200" b="1" dirty="0" smtClean="0"/>
              <a:t>process</a:t>
            </a:r>
            <a:r>
              <a:rPr lang="en-US" sz="3200" dirty="0" smtClean="0"/>
              <a:t> </a:t>
            </a:r>
            <a:r>
              <a:rPr lang="en-US" sz="3200" dirty="0"/>
              <a:t>used by </a:t>
            </a:r>
            <a:r>
              <a:rPr lang="en-US" sz="3200" b="1" dirty="0"/>
              <a:t>teachers and students during</a:t>
            </a:r>
            <a:r>
              <a:rPr lang="en-US" sz="3200" dirty="0"/>
              <a:t> </a:t>
            </a:r>
            <a:r>
              <a:rPr lang="en-US" sz="3200" b="1" dirty="0"/>
              <a:t>instruction</a:t>
            </a:r>
            <a:r>
              <a:rPr lang="en-US" sz="3200" dirty="0"/>
              <a:t> that provides </a:t>
            </a:r>
            <a:r>
              <a:rPr lang="en-US" sz="3200" b="1" dirty="0"/>
              <a:t>feedback</a:t>
            </a:r>
            <a:r>
              <a:rPr lang="en-US" sz="3200" dirty="0"/>
              <a:t> to adjust ongoing </a:t>
            </a:r>
            <a:r>
              <a:rPr lang="en-US" sz="3200" b="1" dirty="0"/>
              <a:t>teaching and learning </a:t>
            </a:r>
            <a:r>
              <a:rPr lang="en-US" sz="3200" dirty="0"/>
              <a:t>to help students improve their achievement of intended instructional outcomes. </a:t>
            </a:r>
            <a:endParaRPr lang="en-US" sz="3200" dirty="0" smtClean="0"/>
          </a:p>
          <a:p>
            <a:endParaRPr lang="en-US" dirty="0"/>
          </a:p>
          <a:p>
            <a:pPr marL="800100" lvl="2" indent="0" algn="r">
              <a:buNone/>
            </a:pPr>
            <a:r>
              <a:rPr lang="en-US" sz="2400" dirty="0" smtClean="0"/>
              <a:t>CCSSO 2006</a:t>
            </a:r>
          </a:p>
          <a:p>
            <a:pPr marL="800100" lvl="2" indent="0" algn="r">
              <a:buNone/>
            </a:pPr>
            <a:r>
              <a:rPr lang="en-US" dirty="0" smtClean="0"/>
              <a:t>AERA, APA, NCME, 2014</a:t>
            </a:r>
            <a:endParaRPr lang="en-US" sz="2400" dirty="0" smtClean="0"/>
          </a:p>
          <a:p>
            <a:pPr marL="0" indent="0">
              <a:buNone/>
            </a:pPr>
            <a:endParaRPr lang="en-US" dirty="0"/>
          </a:p>
        </p:txBody>
      </p:sp>
    </p:spTree>
    <p:extLst>
      <p:ext uri="{BB962C8B-B14F-4D97-AF65-F5344CB8AC3E}">
        <p14:creationId xmlns:p14="http://schemas.microsoft.com/office/powerpoint/2010/main" val="297565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52400" y="274638"/>
            <a:ext cx="8839200" cy="1249362"/>
          </a:xfrm>
        </p:spPr>
        <p:txBody>
          <a:bodyPr rtlCol="0">
            <a:noAutofit/>
          </a:bodyPr>
          <a:lstStyle/>
          <a:p>
            <a:pPr eaLnBrk="1" fontAlgn="auto" hangingPunct="1">
              <a:spcAft>
                <a:spcPts val="0"/>
              </a:spcAft>
              <a:defRPr/>
            </a:pPr>
            <a:r>
              <a:rPr lang="en-US" sz="4200" b="1" dirty="0" smtClean="0">
                <a:ea typeface="+mj-ea"/>
              </a:rPr>
              <a:t>NC K-3 Formative Assessment Process</a:t>
            </a:r>
            <a:endParaRPr lang="en-US" sz="4200" b="1" dirty="0">
              <a:solidFill>
                <a:schemeClr val="bg1">
                  <a:lumMod val="95000"/>
                </a:schemeClr>
              </a:solidFill>
              <a:ea typeface="+mj-ea"/>
            </a:endParaRPr>
          </a:p>
        </p:txBody>
      </p:sp>
      <p:graphicFrame>
        <p:nvGraphicFramePr>
          <p:cNvPr id="10"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5108" name="Content Placeholder 2"/>
          <p:cNvSpPr txBox="1">
            <a:spLocks/>
          </p:cNvSpPr>
          <p:nvPr/>
        </p:nvSpPr>
        <p:spPr bwMode="auto">
          <a:xfrm>
            <a:off x="533400" y="1393825"/>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rgbClr val="000099"/>
                </a:solidFill>
                <a:latin typeface="Calibri" charset="0"/>
                <a:ea typeface="ＭＳ Ｐゴシック" charset="0"/>
              </a:defRPr>
            </a:lvl1pPr>
            <a:lvl2pPr indent="-182563">
              <a:defRPr sz="2800">
                <a:solidFill>
                  <a:srgbClr val="000099"/>
                </a:solidFill>
                <a:latin typeface="Calibri" charset="0"/>
                <a:ea typeface="ＭＳ Ｐゴシック" charset="0"/>
              </a:defRPr>
            </a:lvl2pPr>
            <a:lvl3pPr>
              <a:defRPr sz="2400">
                <a:solidFill>
                  <a:srgbClr val="000099"/>
                </a:solidFill>
                <a:latin typeface="Calibri" charset="0"/>
                <a:ea typeface="ＭＳ Ｐゴシック" charset="0"/>
              </a:defRPr>
            </a:lvl3pPr>
            <a:lvl4pPr>
              <a:defRPr sz="2000">
                <a:solidFill>
                  <a:srgbClr val="000099"/>
                </a:solidFill>
                <a:latin typeface="Calibri" charset="0"/>
                <a:ea typeface="ＭＳ Ｐゴシック" charset="0"/>
              </a:defRPr>
            </a:lvl4pPr>
            <a:lvl5pPr>
              <a:defRPr sz="2000">
                <a:solidFill>
                  <a:srgbClr val="000099"/>
                </a:solidFill>
                <a:latin typeface="Calibri" charset="0"/>
                <a:ea typeface="ＭＳ Ｐゴシック" charset="0"/>
              </a:defRPr>
            </a:lvl5pPr>
            <a:lvl6pPr eaLnBrk="0" fontAlgn="base" hangingPunct="0">
              <a:spcAft>
                <a:spcPct val="0"/>
              </a:spcAft>
              <a:buFont typeface="Arial" charset="0"/>
              <a:buChar char="»"/>
              <a:defRPr sz="2000">
                <a:solidFill>
                  <a:srgbClr val="000099"/>
                </a:solidFill>
                <a:latin typeface="Calibri" charset="0"/>
                <a:ea typeface="ＭＳ Ｐゴシック" charset="0"/>
              </a:defRPr>
            </a:lvl6pPr>
            <a:lvl7pPr eaLnBrk="0" fontAlgn="base" hangingPunct="0">
              <a:spcAft>
                <a:spcPct val="0"/>
              </a:spcAft>
              <a:buFont typeface="Arial" charset="0"/>
              <a:buChar char="»"/>
              <a:defRPr sz="2000">
                <a:solidFill>
                  <a:srgbClr val="000099"/>
                </a:solidFill>
                <a:latin typeface="Calibri" charset="0"/>
                <a:ea typeface="ＭＳ Ｐゴシック" charset="0"/>
              </a:defRPr>
            </a:lvl7pPr>
            <a:lvl8pPr eaLnBrk="0" fontAlgn="base" hangingPunct="0">
              <a:spcAft>
                <a:spcPct val="0"/>
              </a:spcAft>
              <a:buFont typeface="Arial" charset="0"/>
              <a:buChar char="»"/>
              <a:defRPr sz="2000">
                <a:solidFill>
                  <a:srgbClr val="000099"/>
                </a:solidFill>
                <a:latin typeface="Calibri" charset="0"/>
                <a:ea typeface="ＭＳ Ｐゴシック" charset="0"/>
              </a:defRPr>
            </a:lvl8pPr>
            <a:lvl9pPr eaLnBrk="0" fontAlgn="base" hangingPunct="0">
              <a:spcAft>
                <a:spcPct val="0"/>
              </a:spcAft>
              <a:buFont typeface="Arial" charset="0"/>
              <a:buChar char="»"/>
              <a:defRPr sz="2000">
                <a:solidFill>
                  <a:srgbClr val="000099"/>
                </a:solidFill>
                <a:latin typeface="Calibri" charset="0"/>
                <a:ea typeface="ＭＳ Ｐゴシック" charset="0"/>
              </a:defRPr>
            </a:lvl9pPr>
          </a:lstStyle>
          <a:p>
            <a:pPr marL="342900" indent="-342900" eaLnBrk="1" hangingPunct="1">
              <a:spcBef>
                <a:spcPct val="20000"/>
              </a:spcBef>
              <a:spcAft>
                <a:spcPts val="600"/>
              </a:spcAft>
              <a:buFont typeface="Wingdings" charset="0"/>
              <a:buChar char="§"/>
            </a:pPr>
            <a:endParaRPr lang="en-US" sz="2800" b="1">
              <a:solidFill>
                <a:srgbClr val="000000"/>
              </a:solidFill>
            </a:endParaRPr>
          </a:p>
        </p:txBody>
      </p:sp>
    </p:spTree>
    <p:extLst>
      <p:ext uri="{BB962C8B-B14F-4D97-AF65-F5344CB8AC3E}">
        <p14:creationId xmlns:p14="http://schemas.microsoft.com/office/powerpoint/2010/main" val="533955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763000" cy="1143000"/>
          </a:xfrm>
        </p:spPr>
        <p:txBody>
          <a:bodyPr>
            <a:normAutofit fontScale="90000"/>
          </a:bodyPr>
          <a:lstStyle/>
          <a:p>
            <a:r>
              <a:rPr lang="en-US" b="1" dirty="0" smtClean="0"/>
              <a:t>NC K-3 Formative Assessment Process: Vision</a:t>
            </a:r>
            <a:endParaRPr lang="en-US" b="1" dirty="0"/>
          </a:p>
        </p:txBody>
      </p:sp>
      <p:sp>
        <p:nvSpPr>
          <p:cNvPr id="5" name="Content Placeholder 4"/>
          <p:cNvSpPr>
            <a:spLocks noGrp="1"/>
          </p:cNvSpPr>
          <p:nvPr>
            <p:ph sz="half" idx="1"/>
          </p:nvPr>
        </p:nvSpPr>
        <p:spPr>
          <a:xfrm>
            <a:off x="381000" y="3124200"/>
            <a:ext cx="4038600" cy="1143000"/>
          </a:xfrm>
        </p:spPr>
        <p:txBody>
          <a:bodyPr>
            <a:normAutofit/>
          </a:bodyPr>
          <a:lstStyle/>
          <a:p>
            <a:pPr marL="0" indent="0" algn="ctr">
              <a:buNone/>
            </a:pPr>
            <a:r>
              <a:rPr lang="en-US" sz="4800" b="1" dirty="0" smtClean="0"/>
              <a:t>4 Key Points</a:t>
            </a:r>
            <a:endParaRPr lang="en-US" sz="4800" b="1"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40752"/>
            <a:ext cx="4038600" cy="30448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1920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POINT 1</a:t>
            </a:r>
            <a:endParaRPr lang="en-US" b="1" dirty="0"/>
          </a:p>
        </p:txBody>
      </p:sp>
      <p:sp>
        <p:nvSpPr>
          <p:cNvPr id="4" name="Content Placeholder 3"/>
          <p:cNvSpPr>
            <a:spLocks noGrp="1"/>
          </p:cNvSpPr>
          <p:nvPr>
            <p:ph sz="half" idx="1"/>
          </p:nvPr>
        </p:nvSpPr>
        <p:spPr>
          <a:xfrm>
            <a:off x="228600" y="1219200"/>
            <a:ext cx="8686800" cy="4525963"/>
          </a:xfrm>
        </p:spPr>
        <p:txBody>
          <a:bodyPr>
            <a:normAutofit/>
          </a:bodyPr>
          <a:lstStyle/>
          <a:p>
            <a:r>
              <a:rPr lang="en-US" b="1" dirty="0" smtClean="0"/>
              <a:t>K-3 Formative Assessment Process </a:t>
            </a:r>
            <a:r>
              <a:rPr lang="en-US" b="1" dirty="0"/>
              <a:t>focuses on the whole </a:t>
            </a:r>
            <a:r>
              <a:rPr lang="en-US" b="1" dirty="0" smtClean="0"/>
              <a:t>child: 5 </a:t>
            </a:r>
            <a:r>
              <a:rPr lang="en-US" b="1" dirty="0"/>
              <a:t>Domains of Learning and </a:t>
            </a:r>
            <a:r>
              <a:rPr lang="en-US" b="1" dirty="0" smtClean="0"/>
              <a:t>Development </a:t>
            </a:r>
          </a:p>
        </p:txBody>
      </p:sp>
      <p:pic>
        <p:nvPicPr>
          <p:cNvPr id="3" name="Content Placeholder 2" descr="Screen Shot 2014-12-04 at 4.10.01 PM.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614" b="-484"/>
          <a:stretch/>
        </p:blipFill>
        <p:spPr>
          <a:xfrm>
            <a:off x="1138185" y="2743200"/>
            <a:ext cx="6867629" cy="3799114"/>
          </a:xfrm>
        </p:spPr>
      </p:pic>
    </p:spTree>
    <p:extLst>
      <p:ext uri="{BB962C8B-B14F-4D97-AF65-F5344CB8AC3E}">
        <p14:creationId xmlns:p14="http://schemas.microsoft.com/office/powerpoint/2010/main" val="2192052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985632204"/>
              </p:ext>
            </p:extLst>
          </p:nvPr>
        </p:nvGraphicFramePr>
        <p:xfrm>
          <a:off x="533400" y="1371600"/>
          <a:ext cx="8229600" cy="4942839"/>
        </p:xfrm>
        <a:graphic>
          <a:graphicData uri="http://schemas.openxmlformats.org/drawingml/2006/table">
            <a:tbl>
              <a:tblPr firstRow="1" bandRow="1">
                <a:tableStyleId>{5C22544A-7EE6-4342-B048-85BDC9FD1C3A}</a:tableStyleId>
              </a:tblPr>
              <a:tblGrid>
                <a:gridCol w="3505200"/>
                <a:gridCol w="4724400"/>
              </a:tblGrid>
              <a:tr h="370840">
                <a:tc>
                  <a:txBody>
                    <a:bodyPr/>
                    <a:lstStyle/>
                    <a:p>
                      <a:pPr algn="ctr"/>
                      <a:r>
                        <a:rPr lang="en-US" dirty="0" smtClean="0"/>
                        <a:t>Domain</a:t>
                      </a:r>
                      <a:endParaRPr lang="en-US" dirty="0"/>
                    </a:p>
                  </a:txBody>
                  <a:tcPr/>
                </a:tc>
                <a:tc>
                  <a:txBody>
                    <a:bodyPr/>
                    <a:lstStyle/>
                    <a:p>
                      <a:pPr algn="ctr"/>
                      <a:r>
                        <a:rPr lang="en-US" dirty="0" smtClean="0"/>
                        <a:t>Constructs</a:t>
                      </a:r>
                      <a:endParaRPr lang="en-US" dirty="0"/>
                    </a:p>
                  </a:txBody>
                  <a:tcPr/>
                </a:tc>
              </a:tr>
              <a:tr h="370840">
                <a:tc>
                  <a:txBody>
                    <a:bodyPr/>
                    <a:lstStyle/>
                    <a:p>
                      <a:r>
                        <a:rPr lang="en-US" sz="1800" b="1" dirty="0" smtClean="0"/>
                        <a:t>Approaches</a:t>
                      </a:r>
                      <a:r>
                        <a:rPr lang="en-US" sz="1800" b="1" baseline="0" dirty="0" smtClean="0"/>
                        <a:t> to Learning</a:t>
                      </a:r>
                      <a:endParaRPr lang="en-US" sz="1800" b="1" dirty="0"/>
                    </a:p>
                  </a:txBody>
                  <a:tcPr/>
                </a:tc>
                <a:tc>
                  <a:txBody>
                    <a:bodyPr/>
                    <a:lstStyle/>
                    <a:p>
                      <a:r>
                        <a:rPr lang="en-US" dirty="0" smtClean="0">
                          <a:solidFill>
                            <a:schemeClr val="tx1"/>
                          </a:solidFill>
                        </a:rPr>
                        <a:t>Engagement in Self-Selected Activities</a:t>
                      </a:r>
                    </a:p>
                    <a:p>
                      <a:r>
                        <a:rPr lang="en-US" dirty="0" smtClean="0">
                          <a:solidFill>
                            <a:schemeClr val="tx1"/>
                          </a:solidFill>
                        </a:rPr>
                        <a:t>Perseverance in Assigned Activities</a:t>
                      </a:r>
                    </a:p>
                  </a:txBody>
                  <a:tcPr/>
                </a:tc>
              </a:tr>
              <a:tr h="370840">
                <a:tc>
                  <a:txBody>
                    <a:bodyPr/>
                    <a:lstStyle/>
                    <a:p>
                      <a:r>
                        <a:rPr lang="en-US" sz="1800" b="1" dirty="0" smtClean="0"/>
                        <a:t>Cognitive Development</a:t>
                      </a:r>
                      <a:endParaRPr lang="en-US" sz="1800" b="1" dirty="0"/>
                    </a:p>
                  </a:txBody>
                  <a:tcPr/>
                </a:tc>
                <a:tc>
                  <a:txBody>
                    <a:bodyPr/>
                    <a:lstStyle/>
                    <a:p>
                      <a:r>
                        <a:rPr lang="en-US" dirty="0" smtClean="0">
                          <a:solidFill>
                            <a:schemeClr val="tx1"/>
                          </a:solidFill>
                        </a:rPr>
                        <a:t>Object Counting</a:t>
                      </a:r>
                    </a:p>
                    <a:p>
                      <a:r>
                        <a:rPr lang="en-US" i="0" dirty="0" smtClean="0">
                          <a:solidFill>
                            <a:schemeClr val="tx1"/>
                          </a:solidFill>
                        </a:rPr>
                        <a:t>Problem Solving</a:t>
                      </a:r>
                      <a:endParaRPr lang="en-US" i="0" dirty="0">
                        <a:solidFill>
                          <a:schemeClr val="tx1"/>
                        </a:solidFill>
                      </a:endParaRPr>
                    </a:p>
                  </a:txBody>
                  <a:tcPr/>
                </a:tc>
              </a:tr>
              <a:tr h="370840">
                <a:tc>
                  <a:txBody>
                    <a:bodyPr/>
                    <a:lstStyle/>
                    <a:p>
                      <a:r>
                        <a:rPr lang="en-US" sz="1800" b="1" dirty="0" smtClean="0"/>
                        <a:t>Emotional-Social Development</a:t>
                      </a:r>
                      <a:endParaRPr lang="en-US" sz="1800" b="1" dirty="0"/>
                    </a:p>
                  </a:txBody>
                  <a:tcPr/>
                </a:tc>
                <a:tc>
                  <a:txBody>
                    <a:bodyPr/>
                    <a:lstStyle/>
                    <a:p>
                      <a:r>
                        <a:rPr lang="en-US" dirty="0" smtClean="0">
                          <a:solidFill>
                            <a:schemeClr val="tx1"/>
                          </a:solidFill>
                        </a:rPr>
                        <a:t>Emotional Literacy</a:t>
                      </a:r>
                    </a:p>
                    <a:p>
                      <a:r>
                        <a:rPr lang="en-US" dirty="0" smtClean="0">
                          <a:solidFill>
                            <a:schemeClr val="tx1"/>
                          </a:solidFill>
                        </a:rPr>
                        <a:t>Emotion</a:t>
                      </a:r>
                      <a:r>
                        <a:rPr lang="en-US" baseline="0" dirty="0" smtClean="0">
                          <a:solidFill>
                            <a:schemeClr val="tx1"/>
                          </a:solidFill>
                        </a:rPr>
                        <a:t> Regulation</a:t>
                      </a:r>
                      <a:endParaRPr lang="en-US" dirty="0">
                        <a:solidFill>
                          <a:schemeClr val="tx1"/>
                        </a:solidFill>
                      </a:endParaRPr>
                    </a:p>
                  </a:txBody>
                  <a:tcPr/>
                </a:tc>
              </a:tr>
              <a:tr h="370840">
                <a:tc>
                  <a:txBody>
                    <a:bodyPr/>
                    <a:lstStyle/>
                    <a:p>
                      <a:r>
                        <a:rPr lang="en-US" sz="1800" b="1" dirty="0" smtClean="0"/>
                        <a:t>Health</a:t>
                      </a:r>
                      <a:r>
                        <a:rPr lang="en-US" sz="1800" b="1" baseline="0" dirty="0" smtClean="0"/>
                        <a:t> &amp; Physical Development</a:t>
                      </a:r>
                      <a:endParaRPr lang="en-US" sz="1800" b="1" dirty="0"/>
                    </a:p>
                  </a:txBody>
                  <a:tcPr/>
                </a:tc>
                <a:tc>
                  <a:txBody>
                    <a:bodyPr/>
                    <a:lstStyle/>
                    <a:p>
                      <a:r>
                        <a:rPr lang="en-US" dirty="0" smtClean="0">
                          <a:solidFill>
                            <a:schemeClr val="tx1"/>
                          </a:solidFill>
                        </a:rPr>
                        <a:t>Fine Motor Development</a:t>
                      </a:r>
                    </a:p>
                    <a:p>
                      <a:r>
                        <a:rPr lang="en-US" dirty="0" smtClean="0">
                          <a:solidFill>
                            <a:schemeClr val="tx1"/>
                          </a:solidFill>
                        </a:rPr>
                        <a:t>Gross Motor Development</a:t>
                      </a:r>
                    </a:p>
                    <a:p>
                      <a:r>
                        <a:rPr lang="en-US" dirty="0" smtClean="0">
                          <a:solidFill>
                            <a:schemeClr val="tx1"/>
                          </a:solidFill>
                        </a:rPr>
                        <a:t>Midline Motor Development</a:t>
                      </a:r>
                      <a:endParaRPr lang="en-US" dirty="0">
                        <a:solidFill>
                          <a:schemeClr val="tx1"/>
                        </a:solidFill>
                      </a:endParaRPr>
                    </a:p>
                  </a:txBody>
                  <a:tcPr/>
                </a:tc>
              </a:tr>
              <a:tr h="1061720">
                <a:tc>
                  <a:txBody>
                    <a:bodyPr/>
                    <a:lstStyle/>
                    <a:p>
                      <a:r>
                        <a:rPr lang="en-US" sz="1800" b="1" dirty="0" smtClean="0"/>
                        <a:t>Language Development &amp; Communication</a:t>
                      </a:r>
                      <a:endParaRPr lang="en-US" sz="1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Book Orientation &amp; Print</a:t>
                      </a:r>
                      <a:r>
                        <a:rPr lang="en-US" baseline="0" dirty="0" smtClean="0">
                          <a:solidFill>
                            <a:schemeClr val="tx1"/>
                          </a:solidFill>
                        </a:rPr>
                        <a:t> Awareness</a:t>
                      </a:r>
                    </a:p>
                    <a:p>
                      <a:r>
                        <a:rPr lang="en-US" dirty="0" smtClean="0">
                          <a:solidFill>
                            <a:schemeClr val="tx1"/>
                          </a:solidFill>
                        </a:rPr>
                        <a:t>Following Directions</a:t>
                      </a:r>
                    </a:p>
                    <a:p>
                      <a:r>
                        <a:rPr lang="en-US" dirty="0" smtClean="0">
                          <a:solidFill>
                            <a:schemeClr val="tx1"/>
                          </a:solidFill>
                        </a:rPr>
                        <a:t>Letter Naming</a:t>
                      </a:r>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solidFill>
                            <a:schemeClr val="tx1"/>
                          </a:solidFill>
                        </a:rPr>
                        <a:t>Reading Comprehension: Monitoring Meaning</a:t>
                      </a:r>
                      <a:endParaRPr lang="en-US" dirty="0" smtClean="0">
                        <a:solidFill>
                          <a:schemeClr val="tx1"/>
                        </a:solidFill>
                      </a:endParaRPr>
                    </a:p>
                    <a:p>
                      <a:r>
                        <a:rPr lang="en-US" baseline="0" dirty="0" smtClean="0">
                          <a:solidFill>
                            <a:schemeClr val="tx1"/>
                          </a:solidFill>
                        </a:rPr>
                        <a:t>School-Related Vocabulary</a:t>
                      </a:r>
                    </a:p>
                    <a:p>
                      <a:r>
                        <a:rPr lang="en-US" baseline="0" dirty="0" smtClean="0">
                          <a:solidFill>
                            <a:schemeClr val="tx1"/>
                          </a:solidFill>
                        </a:rPr>
                        <a:t>Writing</a:t>
                      </a:r>
                    </a:p>
                  </a:txBody>
                  <a:tcPr/>
                </a:tc>
              </a:tr>
            </a:tbl>
          </a:graphicData>
        </a:graphic>
      </p:graphicFrame>
      <p:sp>
        <p:nvSpPr>
          <p:cNvPr id="5" name="Rectangle 2"/>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b="1" dirty="0" smtClean="0"/>
              <a:t>K-3 Formative Assessment Process</a:t>
            </a:r>
            <a:endParaRPr lang="en-US" b="1" dirty="0"/>
          </a:p>
        </p:txBody>
      </p:sp>
    </p:spTree>
    <p:extLst>
      <p:ext uri="{BB962C8B-B14F-4D97-AF65-F5344CB8AC3E}">
        <p14:creationId xmlns:p14="http://schemas.microsoft.com/office/powerpoint/2010/main" val="2952713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POINT 2 </a:t>
            </a:r>
            <a:endParaRPr lang="en-US" b="1" dirty="0"/>
          </a:p>
        </p:txBody>
      </p:sp>
      <p:sp>
        <p:nvSpPr>
          <p:cNvPr id="4" name="Content Placeholder 3"/>
          <p:cNvSpPr>
            <a:spLocks noGrp="1"/>
          </p:cNvSpPr>
          <p:nvPr>
            <p:ph sz="half" idx="2"/>
          </p:nvPr>
        </p:nvSpPr>
        <p:spPr>
          <a:xfrm>
            <a:off x="4648200" y="1752600"/>
            <a:ext cx="4038600" cy="4724400"/>
          </a:xfrm>
        </p:spPr>
        <p:txBody>
          <a:bodyPr/>
          <a:lstStyle/>
          <a:p>
            <a:r>
              <a:rPr lang="en-US" b="1" dirty="0" smtClean="0"/>
              <a:t>The NC K-3 Formative </a:t>
            </a:r>
            <a:r>
              <a:rPr lang="en-US" b="1" dirty="0"/>
              <a:t>A</a:t>
            </a:r>
            <a:r>
              <a:rPr lang="en-US" b="1" dirty="0" smtClean="0"/>
              <a:t>ssessment </a:t>
            </a:r>
            <a:r>
              <a:rPr lang="en-US" b="1" dirty="0"/>
              <a:t>P</a:t>
            </a:r>
            <a:r>
              <a:rPr lang="en-US" b="1" dirty="0" smtClean="0"/>
              <a:t>rocess </a:t>
            </a:r>
            <a:r>
              <a:rPr lang="en-US" b="1" i="1" dirty="0" smtClean="0"/>
              <a:t>during</a:t>
            </a:r>
            <a:r>
              <a:rPr lang="en-US" b="1" dirty="0" smtClean="0"/>
              <a:t> instruction rather </a:t>
            </a:r>
            <a:r>
              <a:rPr lang="en-US" b="1" dirty="0"/>
              <a:t>than as an isolated event apart from instruction. </a:t>
            </a:r>
            <a:endParaRPr lang="en-US" dirty="0"/>
          </a:p>
        </p:txBody>
      </p:sp>
      <p:pic>
        <p:nvPicPr>
          <p:cNvPr id="9" name="Content Placeholder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1752600"/>
            <a:ext cx="4038600" cy="3028950"/>
          </a:xfrm>
        </p:spPr>
      </p:pic>
      <p:sp>
        <p:nvSpPr>
          <p:cNvPr id="3" name="TextBox 2"/>
          <p:cNvSpPr txBox="1"/>
          <p:nvPr/>
        </p:nvSpPr>
        <p:spPr>
          <a:xfrm>
            <a:off x="762000" y="5410200"/>
            <a:ext cx="7620000" cy="954107"/>
          </a:xfrm>
          <a:prstGeom prst="rect">
            <a:avLst/>
          </a:prstGeom>
          <a:noFill/>
        </p:spPr>
        <p:txBody>
          <a:bodyPr wrap="square" rtlCol="0">
            <a:spAutoFit/>
          </a:bodyPr>
          <a:lstStyle/>
          <a:p>
            <a:pPr algn="ctr"/>
            <a:r>
              <a:rPr lang="en-US" sz="2800" b="1" dirty="0" smtClean="0"/>
              <a:t>This embedded formative process is comprised of </a:t>
            </a:r>
            <a:r>
              <a:rPr lang="en-US" sz="2800" b="1" dirty="0" smtClean="0">
                <a:solidFill>
                  <a:schemeClr val="accent4"/>
                </a:solidFill>
              </a:rPr>
              <a:t>5 Critical Components.</a:t>
            </a:r>
            <a:endParaRPr lang="en-US" sz="2800" b="1" dirty="0">
              <a:solidFill>
                <a:schemeClr val="accent4"/>
              </a:solidFill>
            </a:endParaRPr>
          </a:p>
        </p:txBody>
      </p:sp>
    </p:spTree>
    <p:extLst>
      <p:ext uri="{BB962C8B-B14F-4D97-AF65-F5344CB8AC3E}">
        <p14:creationId xmlns:p14="http://schemas.microsoft.com/office/powerpoint/2010/main" val="4224114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r>
              <a:rPr lang="en-US" b="1" dirty="0" smtClean="0"/>
              <a:t>KEY POINT 2 </a:t>
            </a:r>
            <a:endParaRPr lang="en-US" b="1" dirty="0"/>
          </a:p>
        </p:txBody>
      </p:sp>
      <p:sp>
        <p:nvSpPr>
          <p:cNvPr id="3" name="Content Placeholder 2"/>
          <p:cNvSpPr>
            <a:spLocks noGrp="1"/>
          </p:cNvSpPr>
          <p:nvPr>
            <p:ph idx="1"/>
          </p:nvPr>
        </p:nvSpPr>
        <p:spPr>
          <a:xfrm>
            <a:off x="381000" y="2362200"/>
            <a:ext cx="4572000" cy="4068763"/>
          </a:xfrm>
        </p:spPr>
        <p:txBody>
          <a:bodyPr>
            <a:normAutofit lnSpcReduction="10000"/>
          </a:bodyPr>
          <a:lstStyle/>
          <a:p>
            <a:r>
              <a:rPr lang="en-US" sz="3000" dirty="0" smtClean="0"/>
              <a:t>Selecting Learning Targets</a:t>
            </a:r>
          </a:p>
          <a:p>
            <a:r>
              <a:rPr lang="en-US" sz="3000" dirty="0" smtClean="0"/>
              <a:t>Developing Criteria for Success</a:t>
            </a:r>
          </a:p>
          <a:p>
            <a:r>
              <a:rPr lang="en-US" sz="3000" dirty="0" smtClean="0"/>
              <a:t>Eliciting Evidences of Learning</a:t>
            </a:r>
          </a:p>
          <a:p>
            <a:r>
              <a:rPr lang="en-US" sz="3000" dirty="0" smtClean="0"/>
              <a:t>Interpreting the Evidence</a:t>
            </a:r>
          </a:p>
          <a:p>
            <a:r>
              <a:rPr lang="en-US" sz="3000" dirty="0" smtClean="0"/>
              <a:t>Adapting/Responding to Learning Needs</a:t>
            </a:r>
          </a:p>
        </p:txBody>
      </p:sp>
      <p:pic>
        <p:nvPicPr>
          <p:cNvPr id="4" name="Picture 3"/>
          <p:cNvPicPr>
            <a:picLocks noChangeAspect="1"/>
          </p:cNvPicPr>
          <p:nvPr/>
        </p:nvPicPr>
        <p:blipFill>
          <a:blip r:embed="rId3"/>
          <a:stretch>
            <a:fillRect/>
          </a:stretch>
        </p:blipFill>
        <p:spPr>
          <a:xfrm>
            <a:off x="5181600" y="2286000"/>
            <a:ext cx="3792537" cy="3812394"/>
          </a:xfrm>
          <a:prstGeom prst="rect">
            <a:avLst/>
          </a:prstGeom>
        </p:spPr>
      </p:pic>
      <p:sp>
        <p:nvSpPr>
          <p:cNvPr id="5" name="TextBox 4"/>
          <p:cNvSpPr txBox="1"/>
          <p:nvPr/>
        </p:nvSpPr>
        <p:spPr>
          <a:xfrm>
            <a:off x="1765061" y="1219200"/>
            <a:ext cx="5760862" cy="707886"/>
          </a:xfrm>
          <a:prstGeom prst="rect">
            <a:avLst/>
          </a:prstGeom>
          <a:noFill/>
        </p:spPr>
        <p:txBody>
          <a:bodyPr wrap="none" rtlCol="0">
            <a:spAutoFit/>
          </a:bodyPr>
          <a:lstStyle/>
          <a:p>
            <a:pPr algn="ctr"/>
            <a:r>
              <a:rPr lang="en-US" sz="4000" b="1" dirty="0"/>
              <a:t>The </a:t>
            </a:r>
            <a:r>
              <a:rPr lang="en-US" sz="4000" b="1" dirty="0">
                <a:solidFill>
                  <a:srgbClr val="8064A2"/>
                </a:solidFill>
              </a:rPr>
              <a:t>5 Critical </a:t>
            </a:r>
            <a:r>
              <a:rPr lang="en-US" sz="4000" b="1" dirty="0" smtClean="0">
                <a:solidFill>
                  <a:srgbClr val="8064A2"/>
                </a:solidFill>
              </a:rPr>
              <a:t>Components</a:t>
            </a:r>
            <a:endParaRPr lang="en-US" sz="4000" b="1" dirty="0">
              <a:solidFill>
                <a:srgbClr val="8064A2"/>
              </a:solidFill>
            </a:endParaRPr>
          </a:p>
        </p:txBody>
      </p:sp>
    </p:spTree>
    <p:extLst>
      <p:ext uri="{BB962C8B-B14F-4D97-AF65-F5344CB8AC3E}">
        <p14:creationId xmlns:p14="http://schemas.microsoft.com/office/powerpoint/2010/main" val="1220616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3555</TotalTime>
  <Words>1889</Words>
  <Application>Microsoft Office PowerPoint</Application>
  <PresentationFormat>On-screen Show (4:3)</PresentationFormat>
  <Paragraphs>133</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ＭＳ Ｐゴシック</vt:lpstr>
      <vt:lpstr>Arial</vt:lpstr>
      <vt:lpstr>Calibri</vt:lpstr>
      <vt:lpstr>Wingdings</vt:lpstr>
      <vt:lpstr>Office Theme</vt:lpstr>
      <vt:lpstr>NC K-3 Formative Assessment Process: The Vision</vt:lpstr>
      <vt:lpstr>PowerPoint Presentation</vt:lpstr>
      <vt:lpstr>NC K-3 Formative Assessment Process</vt:lpstr>
      <vt:lpstr>NC K-3 Formative Assessment Process</vt:lpstr>
      <vt:lpstr>NC K-3 Formative Assessment Process: Vision</vt:lpstr>
      <vt:lpstr>KEY POINT 1</vt:lpstr>
      <vt:lpstr>K-3 Formative Assessment Process</vt:lpstr>
      <vt:lpstr>KEY POINT 2 </vt:lpstr>
      <vt:lpstr>KEY POINT 2 </vt:lpstr>
      <vt:lpstr>KEY POINT 2</vt:lpstr>
      <vt:lpstr>KEY POINT 2</vt:lpstr>
      <vt:lpstr>KEY POINT 3</vt:lpstr>
      <vt:lpstr>KEY POINT 4</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the Vision?</dc:title>
  <dc:creator>Scrinzi</dc:creator>
  <cp:lastModifiedBy>Nicki Galloway</cp:lastModifiedBy>
  <cp:revision>90</cp:revision>
  <dcterms:created xsi:type="dcterms:W3CDTF">2014-12-02T00:13:48Z</dcterms:created>
  <dcterms:modified xsi:type="dcterms:W3CDTF">2016-01-07T17:59:50Z</dcterms:modified>
</cp:coreProperties>
</file>