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324" r:id="rId2"/>
    <p:sldId id="303" r:id="rId3"/>
    <p:sldId id="300" r:id="rId4"/>
    <p:sldId id="272" r:id="rId5"/>
    <p:sldId id="264" r:id="rId6"/>
    <p:sldId id="270" r:id="rId7"/>
    <p:sldId id="262" r:id="rId8"/>
    <p:sldId id="269" r:id="rId9"/>
    <p:sldId id="268" r:id="rId10"/>
    <p:sldId id="276" r:id="rId11"/>
    <p:sldId id="277" r:id="rId12"/>
    <p:sldId id="278" r:id="rId13"/>
    <p:sldId id="322" r:id="rId14"/>
    <p:sldId id="274" r:id="rId15"/>
    <p:sldId id="273" r:id="rId16"/>
    <p:sldId id="281" r:id="rId17"/>
    <p:sldId id="279" r:id="rId18"/>
    <p:sldId id="280" r:id="rId19"/>
    <p:sldId id="275" r:id="rId20"/>
    <p:sldId id="323" r:id="rId21"/>
    <p:sldId id="325"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974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2613" autoAdjust="0"/>
  </p:normalViewPr>
  <p:slideViewPr>
    <p:cSldViewPr snapToGrid="0" snapToObjects="1">
      <p:cViewPr varScale="1">
        <p:scale>
          <a:sx n="54" d="100"/>
          <a:sy n="54" d="100"/>
        </p:scale>
        <p:origin x="1866" y="6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34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43E001-00E7-4C46-8AD7-D4B3E6435180}" type="datetimeFigureOut">
              <a:rPr lang="en-US" smtClean="0"/>
              <a:t>1/7/2016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28CA3A-AA12-7947-BE74-BAEA8ED4C14A}" type="slidenum">
              <a:rPr lang="en-US" smtClean="0"/>
              <a:t>‹#›</a:t>
            </a:fld>
            <a:endParaRPr lang="en-US"/>
          </a:p>
        </p:txBody>
      </p:sp>
    </p:spTree>
    <p:extLst>
      <p:ext uri="{BB962C8B-B14F-4D97-AF65-F5344CB8AC3E}">
        <p14:creationId xmlns:p14="http://schemas.microsoft.com/office/powerpoint/2010/main" val="167483017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ea typeface="ＭＳ Ｐゴシック" charset="0"/>
              </a:rPr>
              <a:t>The</a:t>
            </a:r>
            <a:r>
              <a:rPr lang="en-US" baseline="0" dirty="0" smtClean="0">
                <a:ea typeface="ＭＳ Ｐゴシック" charset="0"/>
              </a:rPr>
              <a:t> K-3 Formative Assessment Process </a:t>
            </a:r>
            <a:r>
              <a:rPr lang="en-US" sz="1200" b="0" kern="1200" dirty="0" smtClean="0">
                <a:solidFill>
                  <a:schemeClr val="tx1"/>
                </a:solidFill>
                <a:effectLst/>
                <a:latin typeface="+mn-lt"/>
                <a:ea typeface="+mn-ea"/>
                <a:cs typeface="+mn-cs"/>
              </a:rPr>
              <a:t>focuses on the whole child.  This means that it </a:t>
            </a:r>
            <a:r>
              <a:rPr lang="en-US" baseline="0" dirty="0" smtClean="0">
                <a:ea typeface="ＭＳ Ｐゴシック" charset="0"/>
              </a:rPr>
              <a:t>addresses five domains of learning and development. </a:t>
            </a:r>
            <a:r>
              <a:rPr lang="en-US" dirty="0" smtClean="0">
                <a:ea typeface="ＭＳ Ｐゴシック" charset="0"/>
              </a:rPr>
              <a:t>Research clearly indicates the importance of attending to and supporting children’s growth and development in all of these areas</a:t>
            </a:r>
            <a:r>
              <a:rPr lang="en-US" baseline="0" dirty="0" smtClean="0">
                <a:ea typeface="ＭＳ Ｐゴシック" charset="0"/>
              </a:rPr>
              <a:t> especially since c</a:t>
            </a:r>
            <a:r>
              <a:rPr lang="en-US" dirty="0" smtClean="0">
                <a:ea typeface="ＭＳ Ｐゴシック" charset="0"/>
              </a:rPr>
              <a:t>hildren’s development in one area impacts their development in other areas. </a:t>
            </a:r>
            <a:r>
              <a:rPr lang="en-US" sz="1200" b="0" kern="1200" dirty="0" smtClean="0">
                <a:solidFill>
                  <a:schemeClr val="tx1"/>
                </a:solidFill>
                <a:effectLst/>
                <a:latin typeface="+mn-lt"/>
                <a:ea typeface="+mn-ea"/>
                <a:cs typeface="+mn-cs"/>
              </a:rPr>
              <a:t>.</a:t>
            </a:r>
            <a:r>
              <a:rPr lang="en-US" b="0" dirty="0" smtClean="0">
                <a:effectLst/>
              </a:rPr>
              <a:t> For example,</a:t>
            </a:r>
            <a:r>
              <a:rPr lang="en-US" b="0" baseline="0" dirty="0" smtClean="0">
                <a:effectLst/>
              </a:rPr>
              <a:t> if a child does not feel well, he or she may not approach a new task with vigor and interest or remember the two-step directions that were given.  Therefore, when we think about and plan for children’s learning and development, we need to consider the whole child.</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ea typeface="ＭＳ Ｐゴシック"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ea typeface="ＭＳ Ｐゴシック" charset="0"/>
              </a:rPr>
              <a:t>Many of our NC Standards fall within these domains.</a:t>
            </a:r>
            <a:r>
              <a:rPr lang="en-US" baseline="0" dirty="0" smtClean="0">
                <a:ea typeface="ＭＳ Ｐゴシック" charset="0"/>
              </a:rPr>
              <a:t>  For example, </a:t>
            </a:r>
            <a:r>
              <a:rPr lang="en-US" dirty="0" smtClean="0">
                <a:ea typeface="ＭＳ Ｐゴシック" charset="0"/>
              </a:rPr>
              <a:t>Math,</a:t>
            </a:r>
            <a:r>
              <a:rPr lang="en-US" baseline="0" dirty="0" smtClean="0">
                <a:ea typeface="ＭＳ Ｐゴシック" charset="0"/>
              </a:rPr>
              <a:t> Science, Social Studies and the Arts fall within the Cognitive Development Domain.</a:t>
            </a:r>
            <a:endParaRPr lang="en-US" dirty="0" smtClean="0">
              <a:ea typeface="ＭＳ Ｐゴシック"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10"/>
          </p:nvPr>
        </p:nvSpPr>
        <p:spPr/>
        <p:txBody>
          <a:bodyPr/>
          <a:lstStyle/>
          <a:p>
            <a:fld id="{D7628F3A-8070-4DAF-96AB-A05FAB86D35E}" type="slidenum">
              <a:rPr lang="en-US" smtClean="0"/>
              <a:t>3</a:t>
            </a:fld>
            <a:endParaRPr lang="en-US"/>
          </a:p>
        </p:txBody>
      </p:sp>
    </p:spTree>
    <p:extLst>
      <p:ext uri="{BB962C8B-B14F-4D97-AF65-F5344CB8AC3E}">
        <p14:creationId xmlns:p14="http://schemas.microsoft.com/office/powerpoint/2010/main" val="8023009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100" rtl="0" eaLnBrk="0" fontAlgn="base" latinLnBrk="0" hangingPunct="0">
              <a:lnSpc>
                <a:spcPct val="100000"/>
              </a:lnSpc>
              <a:spcBef>
                <a:spcPct val="60000"/>
              </a:spcBef>
              <a:spcAft>
                <a:spcPct val="0"/>
              </a:spcAft>
              <a:buClrTx/>
              <a:buSzTx/>
              <a:buFontTx/>
              <a:buNone/>
              <a:tabLst/>
              <a:defRPr/>
            </a:pPr>
            <a:r>
              <a:rPr lang="en-US" sz="1100" dirty="0" smtClean="0">
                <a:solidFill>
                  <a:srgbClr val="63554C"/>
                </a:solidFill>
                <a:ea typeface="ＭＳ Ｐゴシック" charset="0"/>
              </a:rPr>
              <a:t>Educators and researchers acknowledge the importance of developing the skills needed for Language &amp; Communication.  You can find skills related to this domain in the English Language Arts CCSS, as well as in other NCSCOS areas, such as Social Studies and Science.</a:t>
            </a:r>
          </a:p>
          <a:p>
            <a:pPr defTabSz="914100" eaLnBrk="0" fontAlgn="base" hangingPunct="0">
              <a:spcBef>
                <a:spcPct val="60000"/>
              </a:spcBef>
              <a:spcAft>
                <a:spcPct val="0"/>
              </a:spcAft>
              <a:defRPr/>
            </a:pPr>
            <a:endParaRPr lang="en-US" sz="1100" kern="0" dirty="0">
              <a:solidFill>
                <a:srgbClr val="63554C"/>
              </a:solidFill>
              <a:latin typeface="Arial"/>
              <a:ea typeface="ＭＳ Ｐゴシック"/>
            </a:endParaRPr>
          </a:p>
        </p:txBody>
      </p:sp>
      <p:sp>
        <p:nvSpPr>
          <p:cNvPr id="4" name="Slide Number Placeholder 3"/>
          <p:cNvSpPr>
            <a:spLocks noGrp="1"/>
          </p:cNvSpPr>
          <p:nvPr>
            <p:ph type="sldNum" sz="quarter" idx="10"/>
          </p:nvPr>
        </p:nvSpPr>
        <p:spPr/>
        <p:txBody>
          <a:bodyPr/>
          <a:lstStyle/>
          <a:p>
            <a:fld id="{91B67E4E-D8B0-4F88-9962-A3D6E7C98F8D}" type="slidenum">
              <a:rPr lang="en-US">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35335636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100" rtl="0" eaLnBrk="0" fontAlgn="base" latinLnBrk="0" hangingPunct="0">
              <a:lnSpc>
                <a:spcPct val="100000"/>
              </a:lnSpc>
              <a:spcBef>
                <a:spcPct val="60000"/>
              </a:spcBef>
              <a:spcAft>
                <a:spcPct val="0"/>
              </a:spcAft>
              <a:buClrTx/>
              <a:buSzTx/>
              <a:buFontTx/>
              <a:buNone/>
              <a:tabLst/>
              <a:defRPr/>
            </a:pPr>
            <a:r>
              <a:rPr lang="en-US" sz="1100" dirty="0" smtClean="0">
                <a:solidFill>
                  <a:srgbClr val="63554C"/>
                </a:solidFill>
                <a:ea typeface="ＭＳ Ｐゴシック" charset="0"/>
              </a:rPr>
              <a:t>Educators and researchers acknowledge the importance of developing the skills needed for Language &amp; Communication.  You can find skills related to this domain in the English Language Arts CCSS, as well as in other NCSCOS areas, such as Social Studies and Science.</a:t>
            </a:r>
          </a:p>
          <a:p>
            <a:pPr defTabSz="914100" eaLnBrk="0" fontAlgn="base" hangingPunct="0">
              <a:spcBef>
                <a:spcPct val="60000"/>
              </a:spcBef>
              <a:spcAft>
                <a:spcPct val="0"/>
              </a:spcAft>
              <a:defRPr/>
            </a:pPr>
            <a:endParaRPr lang="en-US" sz="1100" kern="0" dirty="0">
              <a:solidFill>
                <a:srgbClr val="63554C"/>
              </a:solidFill>
              <a:latin typeface="Arial"/>
              <a:ea typeface="ＭＳ Ｐゴシック"/>
            </a:endParaRPr>
          </a:p>
        </p:txBody>
      </p:sp>
      <p:sp>
        <p:nvSpPr>
          <p:cNvPr id="4" name="Slide Number Placeholder 3"/>
          <p:cNvSpPr>
            <a:spLocks noGrp="1"/>
          </p:cNvSpPr>
          <p:nvPr>
            <p:ph type="sldNum" sz="quarter" idx="10"/>
          </p:nvPr>
        </p:nvSpPr>
        <p:spPr/>
        <p:txBody>
          <a:bodyPr/>
          <a:lstStyle/>
          <a:p>
            <a:fld id="{91B67E4E-D8B0-4F88-9962-A3D6E7C98F8D}" type="slidenum">
              <a:rPr lang="en-US">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4028893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813">
              <a:spcBef>
                <a:spcPct val="60000"/>
              </a:spcBef>
            </a:pPr>
            <a:r>
              <a:rPr lang="en-US" dirty="0" smtClean="0">
                <a:latin typeface="Calibri" charset="0"/>
                <a:ea typeface="ＭＳ Ｐゴシック" charset="0"/>
              </a:rPr>
              <a:t>The</a:t>
            </a:r>
            <a:r>
              <a:rPr lang="en-US" b="1" dirty="0" smtClean="0">
                <a:latin typeface="Calibri" charset="0"/>
                <a:ea typeface="ＭＳ Ｐゴシック" charset="0"/>
              </a:rPr>
              <a:t> Emotional-Social Domain </a:t>
            </a:r>
            <a:r>
              <a:rPr lang="en-US" dirty="0" smtClean="0">
                <a:latin typeface="Calibri" charset="0"/>
                <a:ea typeface="ＭＳ Ｐゴシック" charset="0"/>
              </a:rPr>
              <a:t>includes children</a:t>
            </a:r>
            <a:r>
              <a:rPr lang="ja-JP" altLang="en-US" dirty="0" smtClean="0">
                <a:latin typeface="Calibri" charset="0"/>
                <a:ea typeface="ＭＳ Ｐゴシック" charset="0"/>
              </a:rPr>
              <a:t>’</a:t>
            </a:r>
            <a:r>
              <a:rPr lang="en-US" dirty="0" smtClean="0">
                <a:latin typeface="Calibri" charset="0"/>
                <a:ea typeface="ＭＳ Ｐゴシック" charset="0"/>
              </a:rPr>
              <a:t>s feelings about themselves and also addresses their ability to relate to others. Learning to manage and express emotions is also a part of this domain. Children</a:t>
            </a:r>
            <a:r>
              <a:rPr lang="ja-JP" altLang="en-US" dirty="0" smtClean="0">
                <a:latin typeface="Calibri" charset="0"/>
                <a:ea typeface="ＭＳ Ｐゴシック" charset="0"/>
              </a:rPr>
              <a:t>’</a:t>
            </a:r>
            <a:r>
              <a:rPr lang="en-US" dirty="0" smtClean="0">
                <a:latin typeface="Calibri" charset="0"/>
                <a:ea typeface="ＭＳ Ｐゴシック" charset="0"/>
              </a:rPr>
              <a:t>s development in this domain affects their development in every other domain. For instance, children who develop a positive sense of self are more likely to try new things and work toward reaching goals. They tend to accept new challenges and feel more confident about their ability to handle problems or difficulties that may arise. </a:t>
            </a:r>
          </a:p>
          <a:p>
            <a:pPr defTabSz="912813">
              <a:spcBef>
                <a:spcPct val="60000"/>
              </a:spcBef>
            </a:pPr>
            <a:endParaRPr lang="en-US" dirty="0" smtClean="0">
              <a:latin typeface="Calibri" charset="0"/>
              <a:ea typeface="ＭＳ Ｐゴシック" charset="0"/>
            </a:endParaRPr>
          </a:p>
          <a:p>
            <a:pPr defTabSz="912813"/>
            <a:r>
              <a:rPr lang="en-US" dirty="0" smtClean="0">
                <a:latin typeface="Calibri" charset="0"/>
                <a:ea typeface="ＭＳ Ｐゴシック" charset="0"/>
              </a:rPr>
              <a:t>It is the essential task of teachers of young children to support their children</a:t>
            </a:r>
            <a:r>
              <a:rPr lang="ja-JP" altLang="en-US" dirty="0" smtClean="0">
                <a:latin typeface="Calibri" charset="0"/>
                <a:ea typeface="ＭＳ Ｐゴシック" charset="0"/>
              </a:rPr>
              <a:t>’</a:t>
            </a:r>
            <a:r>
              <a:rPr lang="en-US" dirty="0" smtClean="0">
                <a:latin typeface="Calibri" charset="0"/>
                <a:ea typeface="ＭＳ Ｐゴシック" charset="0"/>
              </a:rPr>
              <a:t>s social and emotional development. Without attention to this important aspect of development, children</a:t>
            </a:r>
            <a:r>
              <a:rPr lang="ja-JP" altLang="en-US" dirty="0" smtClean="0">
                <a:latin typeface="Calibri" charset="0"/>
                <a:ea typeface="ＭＳ Ｐゴシック" charset="0"/>
              </a:rPr>
              <a:t>’</a:t>
            </a:r>
            <a:r>
              <a:rPr lang="en-US" dirty="0" smtClean="0">
                <a:latin typeface="Calibri" charset="0"/>
                <a:ea typeface="ＭＳ Ｐゴシック" charset="0"/>
              </a:rPr>
              <a:t>s success cannot be optimized. Simply stated, healthy emotional development and positive relationships are the foundation to children</a:t>
            </a:r>
            <a:r>
              <a:rPr lang="ja-JP" altLang="en-US" dirty="0" smtClean="0">
                <a:latin typeface="Calibri" charset="0"/>
                <a:ea typeface="ＭＳ Ｐゴシック" charset="0"/>
              </a:rPr>
              <a:t>’</a:t>
            </a:r>
            <a:r>
              <a:rPr lang="en-US" dirty="0" smtClean="0">
                <a:latin typeface="Calibri" charset="0"/>
                <a:ea typeface="ＭＳ Ｐゴシック" charset="0"/>
              </a:rPr>
              <a:t>s ability to explore materials and actively engage in learning, and student-student relationships are critical in fostering students</a:t>
            </a:r>
            <a:r>
              <a:rPr lang="ja-JP" altLang="en-US" dirty="0" smtClean="0">
                <a:latin typeface="Calibri" charset="0"/>
                <a:ea typeface="ＭＳ Ｐゴシック" charset="0"/>
              </a:rPr>
              <a:t>’</a:t>
            </a:r>
            <a:r>
              <a:rPr lang="en-US" dirty="0" smtClean="0">
                <a:latin typeface="Calibri" charset="0"/>
                <a:ea typeface="ＭＳ Ｐゴシック" charset="0"/>
              </a:rPr>
              <a:t> commitment to school and promoting academic success (Blum &amp; </a:t>
            </a:r>
            <a:r>
              <a:rPr lang="en-US" dirty="0" err="1" smtClean="0">
                <a:latin typeface="Calibri" charset="0"/>
                <a:ea typeface="ＭＳ Ｐゴシック" charset="0"/>
              </a:rPr>
              <a:t>Libbey</a:t>
            </a:r>
            <a:r>
              <a:rPr lang="en-US" dirty="0" smtClean="0">
                <a:latin typeface="Calibri" charset="0"/>
                <a:ea typeface="ＭＳ Ｐゴシック" charset="0"/>
              </a:rPr>
              <a:t>, 2004; </a:t>
            </a:r>
            <a:r>
              <a:rPr lang="en-US" dirty="0" err="1" smtClean="0">
                <a:latin typeface="Calibri" charset="0"/>
                <a:ea typeface="ＭＳ Ｐゴシック" charset="0"/>
              </a:rPr>
              <a:t>Hamre</a:t>
            </a:r>
            <a:r>
              <a:rPr lang="en-US" dirty="0" smtClean="0">
                <a:latin typeface="Calibri" charset="0"/>
                <a:ea typeface="ＭＳ Ｐゴシック" charset="0"/>
              </a:rPr>
              <a:t> &amp; </a:t>
            </a:r>
            <a:r>
              <a:rPr lang="en-US" dirty="0" err="1" smtClean="0">
                <a:latin typeface="Calibri" charset="0"/>
                <a:ea typeface="ＭＳ Ｐゴシック" charset="0"/>
              </a:rPr>
              <a:t>Pianta</a:t>
            </a:r>
            <a:r>
              <a:rPr lang="en-US" dirty="0" smtClean="0">
                <a:latin typeface="Calibri" charset="0"/>
                <a:ea typeface="ＭＳ Ｐゴシック" charset="0"/>
              </a:rPr>
              <a:t>, 2006; Hawkins, Smith, &amp; Catalano, 2004; Jennings &amp; Greenberg, 2009). The time and effort teachers put into creating a classroom community centered on caring and mutual respect pay dividends far beyond the initial investment (</a:t>
            </a:r>
            <a:r>
              <a:rPr lang="en-US" dirty="0" err="1" smtClean="0">
                <a:latin typeface="Calibri" charset="0"/>
                <a:ea typeface="ＭＳ Ｐゴシック" charset="0"/>
              </a:rPr>
              <a:t>Hamre</a:t>
            </a:r>
            <a:r>
              <a:rPr lang="en-US" dirty="0" smtClean="0">
                <a:latin typeface="Calibri" charset="0"/>
                <a:ea typeface="ＭＳ Ｐゴシック" charset="0"/>
              </a:rPr>
              <a:t> &amp; </a:t>
            </a:r>
            <a:r>
              <a:rPr lang="en-US" dirty="0" err="1" smtClean="0">
                <a:latin typeface="Calibri" charset="0"/>
                <a:ea typeface="ＭＳ Ｐゴシック" charset="0"/>
              </a:rPr>
              <a:t>Pianta</a:t>
            </a:r>
            <a:r>
              <a:rPr lang="en-US" dirty="0" smtClean="0">
                <a:latin typeface="Calibri" charset="0"/>
                <a:ea typeface="ＭＳ Ｐゴシック" charset="0"/>
              </a:rPr>
              <a:t>, 2001; </a:t>
            </a:r>
            <a:r>
              <a:rPr lang="en-US" dirty="0" err="1" smtClean="0">
                <a:latin typeface="Calibri" charset="0"/>
                <a:ea typeface="ＭＳ Ｐゴシック" charset="0"/>
              </a:rPr>
              <a:t>Pianta</a:t>
            </a:r>
            <a:r>
              <a:rPr lang="en-US" dirty="0" smtClean="0">
                <a:latin typeface="Calibri" charset="0"/>
                <a:ea typeface="ＭＳ Ｐゴシック" charset="0"/>
              </a:rPr>
              <a:t> &amp; </a:t>
            </a:r>
            <a:r>
              <a:rPr lang="en-US" dirty="0" err="1" smtClean="0">
                <a:latin typeface="Calibri" charset="0"/>
                <a:ea typeface="ＭＳ Ｐゴシック" charset="0"/>
              </a:rPr>
              <a:t>Stuhlman</a:t>
            </a:r>
            <a:r>
              <a:rPr lang="en-US" dirty="0" smtClean="0">
                <a:latin typeface="Calibri" charset="0"/>
                <a:ea typeface="ＭＳ Ｐゴシック" charset="0"/>
              </a:rPr>
              <a:t>, 2004).</a:t>
            </a:r>
          </a:p>
          <a:p>
            <a:pPr defTabSz="912813">
              <a:spcBef>
                <a:spcPct val="60000"/>
              </a:spcBef>
            </a:pPr>
            <a:endParaRPr lang="en-US" sz="1100" dirty="0">
              <a:solidFill>
                <a:srgbClr val="63554C"/>
              </a:solidFill>
              <a:ea typeface="ＭＳ Ｐゴシック" charset="0"/>
            </a:endParaRPr>
          </a:p>
        </p:txBody>
      </p:sp>
      <p:sp>
        <p:nvSpPr>
          <p:cNvPr id="4" name="Slide Number Placeholder 3"/>
          <p:cNvSpPr>
            <a:spLocks noGrp="1"/>
          </p:cNvSpPr>
          <p:nvPr>
            <p:ph type="sldNum" sz="quarter" idx="10"/>
          </p:nvPr>
        </p:nvSpPr>
        <p:spPr/>
        <p:txBody>
          <a:bodyPr/>
          <a:lstStyle/>
          <a:p>
            <a:fld id="{91B67E4E-D8B0-4F88-9962-A3D6E7C98F8D}" type="slidenum">
              <a:rPr lang="en-US">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35335636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7200" eaLnBrk="1" hangingPunct="1">
              <a:spcBef>
                <a:spcPct val="0"/>
              </a:spcBef>
            </a:pPr>
            <a:r>
              <a:rPr lang="en-US" sz="1100" dirty="0" smtClean="0">
                <a:latin typeface="Calibri" charset="0"/>
                <a:ea typeface="ＭＳ Ｐゴシック" charset="0"/>
              </a:rPr>
              <a:t>Over a nine-month period, the Think Tank reviewed scientific findings and best practices and solicited input from a wide array of stakeholders, including a survey of over 2,500 NC teachers and consultation from over 60 state and national scholars and education leaders. As part of its proposal for an innovative process to improve learning, the Think Tank proposed these claims, or learning goals, as the foundation for the formative assessment process. The Think Tank identified these 4 Claims as the most critical aspects of Emotional-Social Development.</a:t>
            </a:r>
          </a:p>
          <a:p>
            <a:pPr defTabSz="457200"/>
            <a:endParaRPr lang="en-US" sz="1100" dirty="0">
              <a:latin typeface="Calibri" charset="0"/>
              <a:ea typeface="ＭＳ Ｐゴシック" charset="0"/>
            </a:endParaRPr>
          </a:p>
        </p:txBody>
      </p:sp>
      <p:sp>
        <p:nvSpPr>
          <p:cNvPr id="4" name="Slide Number Placeholder 3"/>
          <p:cNvSpPr>
            <a:spLocks noGrp="1"/>
          </p:cNvSpPr>
          <p:nvPr>
            <p:ph type="sldNum" sz="quarter" idx="10"/>
          </p:nvPr>
        </p:nvSpPr>
        <p:spPr/>
        <p:txBody>
          <a:bodyPr/>
          <a:lstStyle/>
          <a:p>
            <a:fld id="{91B67E4E-D8B0-4F88-9962-A3D6E7C98F8D}" type="slidenum">
              <a:rPr lang="en-US">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35335636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813">
              <a:spcBef>
                <a:spcPct val="60000"/>
              </a:spcBef>
            </a:pPr>
            <a:r>
              <a:rPr lang="en-US" dirty="0" smtClean="0">
                <a:solidFill>
                  <a:srgbClr val="63554C"/>
                </a:solidFill>
                <a:ea typeface="ＭＳ Ｐゴシック" charset="0"/>
              </a:rPr>
              <a:t>Educators and researchers acknowledge the importance of developing the emotional &amp; social skills needed for learning and recognize the relationship these skills have to more content-specific skills.  NCDPI has identified numerous standards related to social and emotional development in the NCSCOS.</a:t>
            </a:r>
            <a:endParaRPr lang="en-US" dirty="0">
              <a:solidFill>
                <a:srgbClr val="63554C"/>
              </a:solidFill>
              <a:ea typeface="ＭＳ Ｐゴシック" charset="0"/>
            </a:endParaRPr>
          </a:p>
        </p:txBody>
      </p:sp>
      <p:sp>
        <p:nvSpPr>
          <p:cNvPr id="4" name="Slide Number Placeholder 3"/>
          <p:cNvSpPr>
            <a:spLocks noGrp="1"/>
          </p:cNvSpPr>
          <p:nvPr>
            <p:ph type="sldNum" sz="quarter" idx="10"/>
          </p:nvPr>
        </p:nvSpPr>
        <p:spPr/>
        <p:txBody>
          <a:bodyPr/>
          <a:lstStyle/>
          <a:p>
            <a:fld id="{91B67E4E-D8B0-4F88-9962-A3D6E7C98F8D}" type="slidenum">
              <a:rPr lang="en-US">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35335636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Calibri" charset="0"/>
                <a:ea typeface="ＭＳ Ｐゴシック" charset="0"/>
              </a:rPr>
              <a:t>The </a:t>
            </a:r>
            <a:r>
              <a:rPr lang="en-US" b="1" dirty="0" smtClean="0">
                <a:latin typeface="Calibri" charset="0"/>
                <a:ea typeface="ＭＳ Ｐゴシック" charset="0"/>
              </a:rPr>
              <a:t>Health &amp; Physical Domain </a:t>
            </a:r>
            <a:r>
              <a:rPr lang="en-US" dirty="0" smtClean="0">
                <a:latin typeface="Calibri" charset="0"/>
                <a:ea typeface="ＭＳ Ｐゴシック" charset="0"/>
              </a:rPr>
              <a:t>focuses on physical growth, motor development, sound nutritional choices, self-care, and health/safety practices. This domain is the foundation for the future health and well-being of all children. Good physical health and motor development supports children</a:t>
            </a:r>
            <a:r>
              <a:rPr lang="ja-JP" altLang="en-US" dirty="0" smtClean="0">
                <a:latin typeface="Calibri" charset="0"/>
                <a:ea typeface="ＭＳ Ｐゴシック" charset="0"/>
              </a:rPr>
              <a:t>’</a:t>
            </a:r>
            <a:r>
              <a:rPr lang="en-US" dirty="0" smtClean="0">
                <a:latin typeface="Calibri" charset="0"/>
                <a:ea typeface="ＭＳ Ｐゴシック" charset="0"/>
              </a:rPr>
              <a:t>s learning and plays a part in their ability to be successful in almost any type of activity. </a:t>
            </a:r>
          </a:p>
          <a:p>
            <a:endParaRPr lang="en-US" dirty="0" smtClean="0">
              <a:latin typeface="Calibri" charset="0"/>
              <a:ea typeface="ＭＳ Ｐゴシック" charset="0"/>
            </a:endParaRPr>
          </a:p>
          <a:p>
            <a:r>
              <a:rPr lang="en-US" dirty="0" smtClean="0">
                <a:latin typeface="Calibri" charset="0"/>
                <a:ea typeface="ＭＳ Ｐゴシック" charset="0"/>
              </a:rPr>
              <a:t>Physical growth, motor development, and heath are central to children</a:t>
            </a:r>
            <a:r>
              <a:rPr lang="ja-JP" altLang="en-US" dirty="0" smtClean="0">
                <a:latin typeface="Calibri" charset="0"/>
                <a:ea typeface="ＭＳ Ｐゴシック" charset="0"/>
              </a:rPr>
              <a:t>’</a:t>
            </a:r>
            <a:r>
              <a:rPr lang="en-US" dirty="0" smtClean="0">
                <a:latin typeface="Calibri" charset="0"/>
                <a:ea typeface="ＭＳ Ｐゴシック" charset="0"/>
              </a:rPr>
              <a:t>s learning and are fundamental to a lifelong, healthy, and active lifestyle. Health programs can reduce the prevalence of health risk behaviors among young people and have a positive effect on academic performance (</a:t>
            </a:r>
            <a:r>
              <a:rPr lang="en-US" dirty="0" err="1" smtClean="0">
                <a:latin typeface="Calibri" charset="0"/>
                <a:ea typeface="ＭＳ Ｐゴシック" charset="0"/>
              </a:rPr>
              <a:t>Basch</a:t>
            </a:r>
            <a:r>
              <a:rPr lang="en-US" dirty="0" smtClean="0">
                <a:latin typeface="Calibri" charset="0"/>
                <a:ea typeface="ＭＳ Ｐゴシック" charset="0"/>
              </a:rPr>
              <a:t>, 2010). In addition, regular physical activity has been shown to result in the prevention of many health risks (Ball &amp; </a:t>
            </a:r>
            <a:r>
              <a:rPr lang="en-US" dirty="0" err="1" smtClean="0">
                <a:latin typeface="Calibri" charset="0"/>
                <a:ea typeface="ＭＳ Ｐゴシック" charset="0"/>
              </a:rPr>
              <a:t>McCargar</a:t>
            </a:r>
            <a:r>
              <a:rPr lang="en-US" dirty="0" smtClean="0">
                <a:latin typeface="Calibri" charset="0"/>
                <a:ea typeface="ＭＳ Ｐゴシック" charset="0"/>
              </a:rPr>
              <a:t>, 2003). </a:t>
            </a:r>
            <a:endParaRPr lang="en-US" dirty="0">
              <a:latin typeface="Calibri" charset="0"/>
              <a:ea typeface="ＭＳ Ｐゴシック" charset="0"/>
            </a:endParaRPr>
          </a:p>
        </p:txBody>
      </p:sp>
      <p:sp>
        <p:nvSpPr>
          <p:cNvPr id="4" name="Slide Number Placeholder 3"/>
          <p:cNvSpPr>
            <a:spLocks noGrp="1"/>
          </p:cNvSpPr>
          <p:nvPr>
            <p:ph type="sldNum" sz="quarter" idx="10"/>
          </p:nvPr>
        </p:nvSpPr>
        <p:spPr/>
        <p:txBody>
          <a:bodyPr/>
          <a:lstStyle/>
          <a:p>
            <a:fld id="{91B67E4E-D8B0-4F88-9962-A3D6E7C98F8D}" type="slidenum">
              <a:rPr lang="en-US">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35335636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7200" eaLnBrk="1" hangingPunct="1">
              <a:spcBef>
                <a:spcPct val="0"/>
              </a:spcBef>
            </a:pPr>
            <a:r>
              <a:rPr lang="en-US" sz="1100" dirty="0" smtClean="0">
                <a:latin typeface="Calibri" charset="0"/>
                <a:ea typeface="ＭＳ Ｐゴシック" charset="0"/>
              </a:rPr>
              <a:t>Over a nine-month period, the Think Tank reviewed scientific findings and best practices and solicited input from a wide array of stakeholders, including a survey of over 2,500 NC teachers and consultation from over 60 state and national scholars and education leaders. As part of its proposal for an innovative process to improve learning, the Think Tank proposed these claims, or learning goals, as the foundation for the formative assessment process. The Think Tank identified these 3 Claims as the most critical aspects of Health &amp; Physical Development. These claims encompass the conceptual knowledge needed for supporting healthy behaviors and the application of skills in authentic situations.</a:t>
            </a:r>
            <a:endParaRPr lang="en-US" sz="1100" dirty="0">
              <a:latin typeface="Calibri" charset="0"/>
              <a:ea typeface="ＭＳ Ｐゴシック" charset="0"/>
            </a:endParaRPr>
          </a:p>
        </p:txBody>
      </p:sp>
      <p:sp>
        <p:nvSpPr>
          <p:cNvPr id="4" name="Slide Number Placeholder 3"/>
          <p:cNvSpPr>
            <a:spLocks noGrp="1"/>
          </p:cNvSpPr>
          <p:nvPr>
            <p:ph type="sldNum" sz="quarter" idx="10"/>
          </p:nvPr>
        </p:nvSpPr>
        <p:spPr/>
        <p:txBody>
          <a:bodyPr/>
          <a:lstStyle/>
          <a:p>
            <a:fld id="{91B67E4E-D8B0-4F88-9962-A3D6E7C98F8D}" type="slidenum">
              <a:rPr lang="en-US">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35335636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rgbClr val="63554C"/>
                </a:solidFill>
                <a:ea typeface="ＭＳ Ｐゴシック" charset="0"/>
              </a:rPr>
              <a:t>Educators and researchers acknowledge the relationship between a healthy body and a healthy mind. </a:t>
            </a:r>
            <a:r>
              <a:rPr lang="en-US" dirty="0" smtClean="0">
                <a:latin typeface="Calibri" charset="0"/>
                <a:ea typeface="ＭＳ Ｐゴシック" charset="0"/>
              </a:rPr>
              <a:t>Good physical health and motor development supports children</a:t>
            </a:r>
            <a:r>
              <a:rPr lang="ja-JP" altLang="en-US" dirty="0" smtClean="0">
                <a:latin typeface="Calibri" charset="0"/>
                <a:ea typeface="ＭＳ Ｐゴシック" charset="0"/>
              </a:rPr>
              <a:t>’</a:t>
            </a:r>
            <a:r>
              <a:rPr lang="en-US" dirty="0" smtClean="0">
                <a:latin typeface="Calibri" charset="0"/>
                <a:ea typeface="ＭＳ Ｐゴシック" charset="0"/>
              </a:rPr>
              <a:t>s learning and plays a part in their ability to be successful in almost any type of activity. </a:t>
            </a:r>
            <a:r>
              <a:rPr lang="en-US" dirty="0" smtClean="0">
                <a:solidFill>
                  <a:srgbClr val="63554C"/>
                </a:solidFill>
                <a:ea typeface="ＭＳ Ｐゴシック" charset="0"/>
              </a:rPr>
              <a:t>The NC Healthful Living Standards address this important area for both Health and Physical Education. </a:t>
            </a:r>
            <a:endParaRPr lang="en-US" dirty="0">
              <a:solidFill>
                <a:srgbClr val="63554C"/>
              </a:solidFill>
              <a:ea typeface="ＭＳ Ｐゴシック" charset="0"/>
            </a:endParaRPr>
          </a:p>
        </p:txBody>
      </p:sp>
      <p:sp>
        <p:nvSpPr>
          <p:cNvPr id="4" name="Slide Number Placeholder 3"/>
          <p:cNvSpPr>
            <a:spLocks noGrp="1"/>
          </p:cNvSpPr>
          <p:nvPr>
            <p:ph type="sldNum" sz="quarter" idx="10"/>
          </p:nvPr>
        </p:nvSpPr>
        <p:spPr/>
        <p:txBody>
          <a:bodyPr/>
          <a:lstStyle/>
          <a:p>
            <a:fld id="{91B67E4E-D8B0-4F88-9962-A3D6E7C98F8D}" type="slidenum">
              <a:rPr lang="en-US">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35335636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rgbClr val="63554C"/>
                </a:solidFill>
                <a:ea typeface="ＭＳ Ｐゴシック" charset="0"/>
              </a:rPr>
              <a:t>Educators and researchers acknowledge the relationship between a healthy body and a healthy mind. </a:t>
            </a:r>
            <a:r>
              <a:rPr lang="en-US" dirty="0" smtClean="0">
                <a:latin typeface="Calibri" charset="0"/>
                <a:ea typeface="ＭＳ Ｐゴシック" charset="0"/>
              </a:rPr>
              <a:t>Good physical health and motor development supports children</a:t>
            </a:r>
            <a:r>
              <a:rPr lang="ja-JP" altLang="en-US" dirty="0" smtClean="0">
                <a:latin typeface="Calibri" charset="0"/>
                <a:ea typeface="ＭＳ Ｐゴシック" charset="0"/>
              </a:rPr>
              <a:t>’</a:t>
            </a:r>
            <a:r>
              <a:rPr lang="en-US" dirty="0" smtClean="0">
                <a:latin typeface="Calibri" charset="0"/>
                <a:ea typeface="ＭＳ Ｐゴシック" charset="0"/>
              </a:rPr>
              <a:t>s learning and plays a part in their ability to be successful in almost any type of activity. </a:t>
            </a:r>
            <a:r>
              <a:rPr lang="en-US" dirty="0" smtClean="0">
                <a:solidFill>
                  <a:srgbClr val="63554C"/>
                </a:solidFill>
                <a:ea typeface="ＭＳ Ｐゴシック" charset="0"/>
              </a:rPr>
              <a:t>The NC Healthful Living Standards address this important area for both Health and Physical Education. </a:t>
            </a:r>
            <a:endParaRPr lang="en-US" dirty="0">
              <a:solidFill>
                <a:srgbClr val="63554C"/>
              </a:solidFill>
              <a:ea typeface="ＭＳ Ｐゴシック" charset="0"/>
            </a:endParaRPr>
          </a:p>
        </p:txBody>
      </p:sp>
      <p:sp>
        <p:nvSpPr>
          <p:cNvPr id="4" name="Slide Number Placeholder 3"/>
          <p:cNvSpPr>
            <a:spLocks noGrp="1"/>
          </p:cNvSpPr>
          <p:nvPr>
            <p:ph type="sldNum" sz="quarter" idx="10"/>
          </p:nvPr>
        </p:nvSpPr>
        <p:spPr/>
        <p:txBody>
          <a:bodyPr/>
          <a:lstStyle/>
          <a:p>
            <a:fld id="{91B67E4E-D8B0-4F88-9962-A3D6E7C98F8D}" type="slidenum">
              <a:rPr lang="en-US">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22997893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aspects of a child’s learning and development are important to lifelong success, and when fully developed, support children for the current and future challenges and opportunities of our global world (ASCD, 2012).  Given the integrated nature of development and learning across domains, supporting children more adequately in all domains promotes increased positive outcomes in student achievement. Therefore, the five interrelated domains of learning and development included in North Carolina’s definition of school readiness (Ready for School Goal Team, 2000) should constitute the focus of education during the early elementary school years and will serve as the organizing structure for the K-3 Formative Assessment Process. </a:t>
            </a:r>
            <a:endParaRPr lang="en-US" dirty="0"/>
          </a:p>
        </p:txBody>
      </p:sp>
      <p:sp>
        <p:nvSpPr>
          <p:cNvPr id="4" name="Slide Number Placeholder 3"/>
          <p:cNvSpPr>
            <a:spLocks noGrp="1"/>
          </p:cNvSpPr>
          <p:nvPr>
            <p:ph type="sldNum" sz="quarter" idx="10"/>
          </p:nvPr>
        </p:nvSpPr>
        <p:spPr/>
        <p:txBody>
          <a:bodyPr/>
          <a:lstStyle/>
          <a:p>
            <a:fld id="{1A28CA3A-AA12-7947-BE74-BAEA8ED4C14A}" type="slidenum">
              <a:rPr lang="en-US" smtClean="0"/>
              <a:t>21</a:t>
            </a:fld>
            <a:endParaRPr lang="en-US"/>
          </a:p>
        </p:txBody>
      </p:sp>
    </p:spTree>
    <p:extLst>
      <p:ext uri="{BB962C8B-B14F-4D97-AF65-F5344CB8AC3E}">
        <p14:creationId xmlns:p14="http://schemas.microsoft.com/office/powerpoint/2010/main" val="2752051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latin typeface="Calibri" charset="0"/>
                <a:ea typeface="ＭＳ Ｐゴシック" charset="0"/>
              </a:rPr>
              <a:t>Approaches to Learning</a:t>
            </a:r>
            <a:r>
              <a:rPr lang="en-US" dirty="0" smtClean="0">
                <a:latin typeface="Calibri" charset="0"/>
                <a:ea typeface="ＭＳ Ｐゴシック" charset="0"/>
              </a:rPr>
              <a:t> addresses how children learn and includes children</a:t>
            </a:r>
            <a:r>
              <a:rPr lang="ja-JP" altLang="en-US" dirty="0" smtClean="0">
                <a:latin typeface="Calibri" charset="0"/>
                <a:ea typeface="ＭＳ Ｐゴシック" charset="0"/>
              </a:rPr>
              <a:t>’</a:t>
            </a:r>
            <a:r>
              <a:rPr lang="en-US" dirty="0" smtClean="0">
                <a:latin typeface="Calibri" charset="0"/>
                <a:ea typeface="ＭＳ Ｐゴシック" charset="0"/>
              </a:rPr>
              <a:t>s attitudes toward and interest in learning. It reflects behaviors and skills such as curiosity, planning, flexibility, motivation, focus, problem-solving, and persistence. Children show these characteristics in the way they learn in all the domains and curriculum areas.</a:t>
            </a:r>
          </a:p>
          <a:p>
            <a:endParaRPr lang="en-US" dirty="0" smtClean="0">
              <a:latin typeface="Calibri" charset="0"/>
              <a:ea typeface="ＭＳ Ｐゴシック" charset="0"/>
            </a:endParaRPr>
          </a:p>
          <a:p>
            <a:r>
              <a:rPr lang="en-US" dirty="0" smtClean="0">
                <a:latin typeface="Calibri" charset="0"/>
                <a:ea typeface="ＭＳ Ｐゴシック" charset="0"/>
              </a:rPr>
              <a:t>The skills, capacities, behaviors, and tendencies that compose a student</a:t>
            </a:r>
            <a:r>
              <a:rPr lang="ja-JP" altLang="en-US" dirty="0" smtClean="0">
                <a:latin typeface="Calibri" charset="0"/>
                <a:ea typeface="ＭＳ Ｐゴシック" charset="0"/>
              </a:rPr>
              <a:t>’</a:t>
            </a:r>
            <a:r>
              <a:rPr lang="en-US" dirty="0" smtClean="0">
                <a:latin typeface="Calibri" charset="0"/>
                <a:ea typeface="ＭＳ Ｐゴシック" charset="0"/>
              </a:rPr>
              <a:t>s approach to learning are critical to success in school. New research indicates that these characteristics are not fixed when a child enters kindergarten; they are built through quality instruction and shaped by a student</a:t>
            </a:r>
            <a:r>
              <a:rPr lang="ja-JP" altLang="en-US" dirty="0" smtClean="0">
                <a:latin typeface="Calibri" charset="0"/>
                <a:ea typeface="ＭＳ Ｐゴシック" charset="0"/>
              </a:rPr>
              <a:t>’</a:t>
            </a:r>
            <a:r>
              <a:rPr lang="en-US" dirty="0" smtClean="0">
                <a:latin typeface="Calibri" charset="0"/>
                <a:ea typeface="ＭＳ Ｐゴシック" charset="0"/>
              </a:rPr>
              <a:t>s daily experiences in and out of school.</a:t>
            </a:r>
            <a:endParaRPr lang="en-US" dirty="0">
              <a:latin typeface="Calibri" charset="0"/>
              <a:ea typeface="ＭＳ Ｐゴシック" charset="0"/>
            </a:endParaRPr>
          </a:p>
        </p:txBody>
      </p:sp>
      <p:sp>
        <p:nvSpPr>
          <p:cNvPr id="4" name="Slide Number Placeholder 3"/>
          <p:cNvSpPr>
            <a:spLocks noGrp="1"/>
          </p:cNvSpPr>
          <p:nvPr>
            <p:ph type="sldNum" sz="quarter" idx="10"/>
          </p:nvPr>
        </p:nvSpPr>
        <p:spPr/>
        <p:txBody>
          <a:bodyPr/>
          <a:lstStyle/>
          <a:p>
            <a:fld id="{91B67E4E-D8B0-4F88-9962-A3D6E7C98F8D}" type="slidenum">
              <a:rPr lang="en-US">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35335636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smtClean="0">
                <a:latin typeface="Calibri" charset="0"/>
                <a:ea typeface="ＭＳ Ｐゴシック" charset="0"/>
              </a:rPr>
              <a:t>Over a nine-month period, the Think Tank reviewed scientific findings and best practices and solicited input from a wide array of stakeholders, including a survey of over 2,500 NC teachers and consultation from over 60 state and national scholars and education leaders. As part of its proposal for an innovative process to improve learning, the Think Tank proposed these claims, or learning goals, as the foundation for the formative assessment process. The Think Tank identified these 3 Claims as the most critical aspects of Approaches to Learning.</a:t>
            </a:r>
            <a:endParaRPr lang="en-US" sz="1100" dirty="0">
              <a:latin typeface="Calibri" charset="0"/>
              <a:ea typeface="ＭＳ Ｐゴシック" charset="0"/>
            </a:endParaRPr>
          </a:p>
        </p:txBody>
      </p:sp>
      <p:sp>
        <p:nvSpPr>
          <p:cNvPr id="4" name="Slide Number Placeholder 3"/>
          <p:cNvSpPr>
            <a:spLocks noGrp="1"/>
          </p:cNvSpPr>
          <p:nvPr>
            <p:ph type="sldNum" sz="quarter" idx="10"/>
          </p:nvPr>
        </p:nvSpPr>
        <p:spPr/>
        <p:txBody>
          <a:bodyPr/>
          <a:lstStyle/>
          <a:p>
            <a:fld id="{91B67E4E-D8B0-4F88-9962-A3D6E7C98F8D}" type="slidenum">
              <a:rPr lang="en-US">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35335636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813">
              <a:spcBef>
                <a:spcPct val="60000"/>
              </a:spcBef>
            </a:pPr>
            <a:r>
              <a:rPr lang="en-US" sz="1100" dirty="0" smtClean="0">
                <a:solidFill>
                  <a:srgbClr val="63554C"/>
                </a:solidFill>
                <a:ea typeface="ＭＳ Ｐゴシック" charset="0"/>
              </a:rPr>
              <a:t>Educators and researchers acknowledge the importance of developing the skills needed for learning (e.g., curiosity, motivation, focus). </a:t>
            </a:r>
            <a:r>
              <a:rPr lang="en-US" sz="1100" dirty="0" smtClean="0">
                <a:latin typeface="Calibri" charset="0"/>
                <a:ea typeface="ＭＳ Ｐゴシック" charset="0"/>
              </a:rPr>
              <a:t>These skills are crucial to the achievement of almost all the instructional objectives identified in the North Carolina Standard Course of Study. </a:t>
            </a:r>
            <a:r>
              <a:rPr lang="en-US" sz="1100" b="1" dirty="0" smtClean="0">
                <a:latin typeface="Calibri" charset="0"/>
                <a:ea typeface="ＭＳ Ｐゴシック" charset="0"/>
              </a:rPr>
              <a:t>*</a:t>
            </a:r>
            <a:r>
              <a:rPr lang="en-US" sz="1100" dirty="0" smtClean="0">
                <a:latin typeface="Calibri" charset="0"/>
                <a:ea typeface="ＭＳ Ｐゴシック" charset="0"/>
              </a:rPr>
              <a:t>Because these skills are so broad, it would be inappropriate to link any single claim in this section to any single learning standard; instead, these claims, taken together, can be understood as addressing fundamental conditions underlying the standards.  Therefore, </a:t>
            </a:r>
            <a:r>
              <a:rPr lang="en-US" sz="1100" dirty="0" smtClean="0">
                <a:solidFill>
                  <a:srgbClr val="63554C"/>
                </a:solidFill>
                <a:ea typeface="ＭＳ Ｐゴシック" charset="0"/>
              </a:rPr>
              <a:t>you will find reference to these skills within the introductory &amp; supplemental materials of the NC Standard Course of Study documents, including the Common Core State Standards.</a:t>
            </a:r>
          </a:p>
        </p:txBody>
      </p:sp>
      <p:sp>
        <p:nvSpPr>
          <p:cNvPr id="4" name="Slide Number Placeholder 3"/>
          <p:cNvSpPr>
            <a:spLocks noGrp="1"/>
          </p:cNvSpPr>
          <p:nvPr>
            <p:ph type="sldNum" sz="quarter" idx="10"/>
          </p:nvPr>
        </p:nvSpPr>
        <p:spPr/>
        <p:txBody>
          <a:bodyPr/>
          <a:lstStyle/>
          <a:p>
            <a:fld id="{91B67E4E-D8B0-4F88-9962-A3D6E7C98F8D}" type="slidenum">
              <a:rPr lang="en-US">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35335636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813">
              <a:spcBef>
                <a:spcPct val="60000"/>
              </a:spcBef>
            </a:pPr>
            <a:r>
              <a:rPr lang="en-US" sz="1100" b="1" dirty="0" smtClean="0">
                <a:latin typeface="Calibri" charset="0"/>
                <a:ea typeface="ＭＳ Ｐゴシック" charset="0"/>
              </a:rPr>
              <a:t>Cognitive Development </a:t>
            </a:r>
            <a:r>
              <a:rPr lang="en-US" sz="1100" dirty="0" smtClean="0">
                <a:latin typeface="Calibri" charset="0"/>
                <a:ea typeface="ＭＳ Ｐゴシック" charset="0"/>
              </a:rPr>
              <a:t>focuses on children</a:t>
            </a:r>
            <a:r>
              <a:rPr lang="ja-JP" altLang="en-US" sz="1100" dirty="0" smtClean="0">
                <a:latin typeface="Calibri" charset="0"/>
                <a:ea typeface="ＭＳ Ｐゴシック" charset="0"/>
              </a:rPr>
              <a:t>’</a:t>
            </a:r>
            <a:r>
              <a:rPr lang="en-US" sz="1100" dirty="0" smtClean="0">
                <a:latin typeface="Calibri" charset="0"/>
                <a:ea typeface="ＭＳ Ｐゴシック" charset="0"/>
              </a:rPr>
              <a:t>s ability to acquire, organize, and use information in increasingly complex ways. In their search for understanding and meaning, children play an active role in their own cognitive development. They begin to explain, organize, construct, and predict — skills that lay the cognitive foundation needed to explore and understand increasingly sophisticated concepts and the world in which they live. They learn to apply prior knowledge to new experiences, and then use this information to refine their understanding of concepts, as well as form new understandings.</a:t>
            </a:r>
            <a:endParaRPr lang="en-US" sz="1100" dirty="0">
              <a:latin typeface="Calibri" charset="0"/>
              <a:ea typeface="ＭＳ Ｐゴシック" charset="0"/>
            </a:endParaRPr>
          </a:p>
        </p:txBody>
      </p:sp>
      <p:sp>
        <p:nvSpPr>
          <p:cNvPr id="4" name="Slide Number Placeholder 3"/>
          <p:cNvSpPr>
            <a:spLocks noGrp="1"/>
          </p:cNvSpPr>
          <p:nvPr>
            <p:ph type="sldNum" sz="quarter" idx="10"/>
          </p:nvPr>
        </p:nvSpPr>
        <p:spPr/>
        <p:txBody>
          <a:bodyPr/>
          <a:lstStyle/>
          <a:p>
            <a:fld id="{91B67E4E-D8B0-4F88-9962-A3D6E7C98F8D}" type="slidenum">
              <a:rPr lang="en-US">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35335636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813">
              <a:spcBef>
                <a:spcPct val="60000"/>
              </a:spcBef>
            </a:pPr>
            <a:r>
              <a:rPr lang="en-US" sz="1100" dirty="0" smtClean="0">
                <a:latin typeface="Calibri" charset="0"/>
                <a:ea typeface="ＭＳ Ｐゴシック" charset="0"/>
              </a:rPr>
              <a:t>Over a nine-month period, the Think Tank reviewed scientific findings and best practices and solicited input from a wide array of stakeholders, including a survey of over 2,500 NC teachers and consultation from over 60 state and national scholars and education leaders. As part of its proposal for an innovative process to improve learning, the Think Tank proposed these claims, or learning goals, as the foundation for the formative assessment process. The Think Tank identified these 3 Claims as the most critical aspects of Cognitive Development.</a:t>
            </a:r>
          </a:p>
          <a:p>
            <a:pPr defTabSz="912813">
              <a:spcBef>
                <a:spcPct val="60000"/>
              </a:spcBef>
            </a:pPr>
            <a:endParaRPr lang="en-US" sz="1100" dirty="0">
              <a:latin typeface="Calibri" charset="0"/>
              <a:ea typeface="ＭＳ Ｐゴシック" charset="0"/>
            </a:endParaRPr>
          </a:p>
        </p:txBody>
      </p:sp>
      <p:sp>
        <p:nvSpPr>
          <p:cNvPr id="4" name="Slide Number Placeholder 3"/>
          <p:cNvSpPr>
            <a:spLocks noGrp="1"/>
          </p:cNvSpPr>
          <p:nvPr>
            <p:ph type="sldNum" sz="quarter" idx="10"/>
          </p:nvPr>
        </p:nvSpPr>
        <p:spPr/>
        <p:txBody>
          <a:bodyPr/>
          <a:lstStyle/>
          <a:p>
            <a:fld id="{91B67E4E-D8B0-4F88-9962-A3D6E7C98F8D}" type="slidenum">
              <a:rPr lang="en-US">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35335636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100">
              <a:spcBef>
                <a:spcPct val="60000"/>
              </a:spcBef>
              <a:defRPr/>
            </a:pPr>
            <a:r>
              <a:rPr lang="en-US" sz="1100" kern="0" dirty="0" smtClean="0">
                <a:solidFill>
                  <a:srgbClr val="63554C"/>
                </a:solidFill>
                <a:latin typeface="Arial"/>
                <a:ea typeface="ＭＳ Ｐゴシック"/>
              </a:rPr>
              <a:t>Educators and researchers acknowledge the importance of developing the content-specific skills (math, science, social studies, arts) and the cognitive process skills needed for learning (e.g., organize, predict, problem-solve).</a:t>
            </a:r>
          </a:p>
        </p:txBody>
      </p:sp>
      <p:sp>
        <p:nvSpPr>
          <p:cNvPr id="4" name="Slide Number Placeholder 3"/>
          <p:cNvSpPr>
            <a:spLocks noGrp="1"/>
          </p:cNvSpPr>
          <p:nvPr>
            <p:ph type="sldNum" sz="quarter" idx="10"/>
          </p:nvPr>
        </p:nvSpPr>
        <p:spPr/>
        <p:txBody>
          <a:bodyPr/>
          <a:lstStyle/>
          <a:p>
            <a:fld id="{91B67E4E-D8B0-4F88-9962-A3D6E7C98F8D}" type="slidenum">
              <a:rPr lang="en-US">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35335636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Calibri" charset="0"/>
                <a:ea typeface="ＭＳ Ｐゴシック" charset="0"/>
              </a:rPr>
              <a:t>The </a:t>
            </a:r>
            <a:r>
              <a:rPr lang="en-US" b="1" dirty="0" smtClean="0">
                <a:latin typeface="Calibri" charset="0"/>
                <a:ea typeface="ＭＳ Ｐゴシック" charset="0"/>
              </a:rPr>
              <a:t>Language Development &amp; Communication Domain </a:t>
            </a:r>
            <a:r>
              <a:rPr lang="en-US" dirty="0" smtClean="0">
                <a:latin typeface="Calibri" charset="0"/>
                <a:ea typeface="ＭＳ Ｐゴシック" charset="0"/>
              </a:rPr>
              <a:t>focuses on the foundational skills that children acquire and use in early elementary school and continue to develop throughout their schooling. These skills include speaking, listening, reading, and writing. This domain encompasses nonverbal and verbal language skills used in understanding language and speaking effectively with others, as well as important emergent literacy skills in early reading and writing. This domain provides an integrated approach for understanding and supporting language and literacy development in children. </a:t>
            </a:r>
            <a:endParaRPr lang="en-US" dirty="0">
              <a:latin typeface="Calibri" charset="0"/>
              <a:ea typeface="ＭＳ Ｐゴシック" charset="0"/>
            </a:endParaRPr>
          </a:p>
        </p:txBody>
      </p:sp>
      <p:sp>
        <p:nvSpPr>
          <p:cNvPr id="4" name="Slide Number Placeholder 3"/>
          <p:cNvSpPr>
            <a:spLocks noGrp="1"/>
          </p:cNvSpPr>
          <p:nvPr>
            <p:ph type="sldNum" sz="quarter" idx="10"/>
          </p:nvPr>
        </p:nvSpPr>
        <p:spPr/>
        <p:txBody>
          <a:bodyPr/>
          <a:lstStyle/>
          <a:p>
            <a:fld id="{91B67E4E-D8B0-4F88-9962-A3D6E7C98F8D}" type="slidenum">
              <a:rPr lang="en-US">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35335636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7200" eaLnBrk="1" hangingPunct="1">
              <a:spcBef>
                <a:spcPct val="0"/>
              </a:spcBef>
            </a:pPr>
            <a:r>
              <a:rPr lang="en-US" sz="1100" dirty="0" smtClean="0">
                <a:latin typeface="Calibri" charset="0"/>
                <a:ea typeface="ＭＳ Ｐゴシック" charset="0"/>
              </a:rPr>
              <a:t>Over a nine-month period, the Think Tank reviewed scientific findings and best practices and solicited input from a wide array of stakeholders, including a survey of over 2,500 NC teachers and consultation from over 60 state and national scholars and education leaders. As part of its proposal for an innovative process to improve learning, the Think Tank proposed these claims, or learning goals, as the foundation for the formative assessment process. The Think Tank identified these 3 Claims as the most critical aspects of Language Development and Communication.</a:t>
            </a:r>
          </a:p>
          <a:p>
            <a:pPr defTabSz="457200"/>
            <a:endParaRPr lang="en-US" sz="1100" dirty="0">
              <a:latin typeface="Calibri" charset="0"/>
              <a:ea typeface="ＭＳ Ｐゴシック" charset="0"/>
            </a:endParaRPr>
          </a:p>
        </p:txBody>
      </p:sp>
      <p:sp>
        <p:nvSpPr>
          <p:cNvPr id="4" name="Slide Number Placeholder 3"/>
          <p:cNvSpPr>
            <a:spLocks noGrp="1"/>
          </p:cNvSpPr>
          <p:nvPr>
            <p:ph type="sldNum" sz="quarter" idx="10"/>
          </p:nvPr>
        </p:nvSpPr>
        <p:spPr/>
        <p:txBody>
          <a:bodyPr/>
          <a:lstStyle/>
          <a:p>
            <a:fld id="{91B67E4E-D8B0-4F88-9962-A3D6E7C98F8D}" type="slidenum">
              <a:rPr lang="en-US">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35335636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5B06AA-079D-BB42-811C-16BE4B54711D}" type="datetimeFigureOut">
              <a:rPr lang="en-US" smtClean="0"/>
              <a:t>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38B34B-9ABD-7145-A952-426773E39CC8}" type="slidenum">
              <a:rPr lang="en-US" smtClean="0"/>
              <a:t>‹#›</a:t>
            </a:fld>
            <a:endParaRPr lang="en-US"/>
          </a:p>
        </p:txBody>
      </p:sp>
    </p:spTree>
    <p:extLst>
      <p:ext uri="{BB962C8B-B14F-4D97-AF65-F5344CB8AC3E}">
        <p14:creationId xmlns:p14="http://schemas.microsoft.com/office/powerpoint/2010/main" val="892600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5B06AA-079D-BB42-811C-16BE4B54711D}" type="datetimeFigureOut">
              <a:rPr lang="en-US" smtClean="0"/>
              <a:t>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38B34B-9ABD-7145-A952-426773E39CC8}" type="slidenum">
              <a:rPr lang="en-US" smtClean="0"/>
              <a:t>‹#›</a:t>
            </a:fld>
            <a:endParaRPr lang="en-US"/>
          </a:p>
        </p:txBody>
      </p:sp>
    </p:spTree>
    <p:extLst>
      <p:ext uri="{BB962C8B-B14F-4D97-AF65-F5344CB8AC3E}">
        <p14:creationId xmlns:p14="http://schemas.microsoft.com/office/powerpoint/2010/main" val="574974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5B06AA-079D-BB42-811C-16BE4B54711D}" type="datetimeFigureOut">
              <a:rPr lang="en-US" smtClean="0"/>
              <a:t>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38B34B-9ABD-7145-A952-426773E39CC8}" type="slidenum">
              <a:rPr lang="en-US" smtClean="0"/>
              <a:t>‹#›</a:t>
            </a:fld>
            <a:endParaRPr lang="en-US"/>
          </a:p>
        </p:txBody>
      </p:sp>
    </p:spTree>
    <p:extLst>
      <p:ext uri="{BB962C8B-B14F-4D97-AF65-F5344CB8AC3E}">
        <p14:creationId xmlns:p14="http://schemas.microsoft.com/office/powerpoint/2010/main" val="936387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5B06AA-079D-BB42-811C-16BE4B54711D}" type="datetimeFigureOut">
              <a:rPr lang="en-US" smtClean="0"/>
              <a:t>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38B34B-9ABD-7145-A952-426773E39CC8}" type="slidenum">
              <a:rPr lang="en-US" smtClean="0"/>
              <a:t>‹#›</a:t>
            </a:fld>
            <a:endParaRPr lang="en-US"/>
          </a:p>
        </p:txBody>
      </p:sp>
    </p:spTree>
    <p:extLst>
      <p:ext uri="{BB962C8B-B14F-4D97-AF65-F5344CB8AC3E}">
        <p14:creationId xmlns:p14="http://schemas.microsoft.com/office/powerpoint/2010/main" val="3417537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5B06AA-079D-BB42-811C-16BE4B54711D}" type="datetimeFigureOut">
              <a:rPr lang="en-US" smtClean="0"/>
              <a:t>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38B34B-9ABD-7145-A952-426773E39CC8}" type="slidenum">
              <a:rPr lang="en-US" smtClean="0"/>
              <a:t>‹#›</a:t>
            </a:fld>
            <a:endParaRPr lang="en-US"/>
          </a:p>
        </p:txBody>
      </p:sp>
    </p:spTree>
    <p:extLst>
      <p:ext uri="{BB962C8B-B14F-4D97-AF65-F5344CB8AC3E}">
        <p14:creationId xmlns:p14="http://schemas.microsoft.com/office/powerpoint/2010/main" val="1261144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5B06AA-079D-BB42-811C-16BE4B54711D}" type="datetimeFigureOut">
              <a:rPr lang="en-US" smtClean="0"/>
              <a:t>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38B34B-9ABD-7145-A952-426773E39CC8}" type="slidenum">
              <a:rPr lang="en-US" smtClean="0"/>
              <a:t>‹#›</a:t>
            </a:fld>
            <a:endParaRPr lang="en-US"/>
          </a:p>
        </p:txBody>
      </p:sp>
    </p:spTree>
    <p:extLst>
      <p:ext uri="{BB962C8B-B14F-4D97-AF65-F5344CB8AC3E}">
        <p14:creationId xmlns:p14="http://schemas.microsoft.com/office/powerpoint/2010/main" val="1948864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5B06AA-079D-BB42-811C-16BE4B54711D}" type="datetimeFigureOut">
              <a:rPr lang="en-US" smtClean="0"/>
              <a:t>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38B34B-9ABD-7145-A952-426773E39CC8}" type="slidenum">
              <a:rPr lang="en-US" smtClean="0"/>
              <a:t>‹#›</a:t>
            </a:fld>
            <a:endParaRPr lang="en-US"/>
          </a:p>
        </p:txBody>
      </p:sp>
    </p:spTree>
    <p:extLst>
      <p:ext uri="{BB962C8B-B14F-4D97-AF65-F5344CB8AC3E}">
        <p14:creationId xmlns:p14="http://schemas.microsoft.com/office/powerpoint/2010/main" val="3023442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5B06AA-079D-BB42-811C-16BE4B54711D}" type="datetimeFigureOut">
              <a:rPr lang="en-US" smtClean="0"/>
              <a:t>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38B34B-9ABD-7145-A952-426773E39CC8}" type="slidenum">
              <a:rPr lang="en-US" smtClean="0"/>
              <a:t>‹#›</a:t>
            </a:fld>
            <a:endParaRPr lang="en-US"/>
          </a:p>
        </p:txBody>
      </p:sp>
    </p:spTree>
    <p:extLst>
      <p:ext uri="{BB962C8B-B14F-4D97-AF65-F5344CB8AC3E}">
        <p14:creationId xmlns:p14="http://schemas.microsoft.com/office/powerpoint/2010/main" val="2425017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5B06AA-079D-BB42-811C-16BE4B54711D}" type="datetimeFigureOut">
              <a:rPr lang="en-US" smtClean="0"/>
              <a:t>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38B34B-9ABD-7145-A952-426773E39CC8}" type="slidenum">
              <a:rPr lang="en-US" smtClean="0"/>
              <a:t>‹#›</a:t>
            </a:fld>
            <a:endParaRPr lang="en-US"/>
          </a:p>
        </p:txBody>
      </p:sp>
    </p:spTree>
    <p:extLst>
      <p:ext uri="{BB962C8B-B14F-4D97-AF65-F5344CB8AC3E}">
        <p14:creationId xmlns:p14="http://schemas.microsoft.com/office/powerpoint/2010/main" val="1782425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5B06AA-079D-BB42-811C-16BE4B54711D}" type="datetimeFigureOut">
              <a:rPr lang="en-US" smtClean="0"/>
              <a:t>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38B34B-9ABD-7145-A952-426773E39CC8}" type="slidenum">
              <a:rPr lang="en-US" smtClean="0"/>
              <a:t>‹#›</a:t>
            </a:fld>
            <a:endParaRPr lang="en-US"/>
          </a:p>
        </p:txBody>
      </p:sp>
    </p:spTree>
    <p:extLst>
      <p:ext uri="{BB962C8B-B14F-4D97-AF65-F5344CB8AC3E}">
        <p14:creationId xmlns:p14="http://schemas.microsoft.com/office/powerpoint/2010/main" val="1500144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5B06AA-079D-BB42-811C-16BE4B54711D}" type="datetimeFigureOut">
              <a:rPr lang="en-US" smtClean="0"/>
              <a:t>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38B34B-9ABD-7145-A952-426773E39CC8}" type="slidenum">
              <a:rPr lang="en-US" smtClean="0"/>
              <a:t>‹#›</a:t>
            </a:fld>
            <a:endParaRPr lang="en-US"/>
          </a:p>
        </p:txBody>
      </p:sp>
    </p:spTree>
    <p:extLst>
      <p:ext uri="{BB962C8B-B14F-4D97-AF65-F5344CB8AC3E}">
        <p14:creationId xmlns:p14="http://schemas.microsoft.com/office/powerpoint/2010/main" val="3998253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5B06AA-079D-BB42-811C-16BE4B54711D}" type="datetimeFigureOut">
              <a:rPr lang="en-US" smtClean="0"/>
              <a:t>1/7/2016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38B34B-9ABD-7145-A952-426773E39CC8}" type="slidenum">
              <a:rPr lang="en-US" smtClean="0"/>
              <a:t>‹#›</a:t>
            </a:fld>
            <a:endParaRPr lang="en-US"/>
          </a:p>
        </p:txBody>
      </p:sp>
    </p:spTree>
    <p:extLst>
      <p:ext uri="{BB962C8B-B14F-4D97-AF65-F5344CB8AC3E}">
        <p14:creationId xmlns:p14="http://schemas.microsoft.com/office/powerpoint/2010/main" val="6158781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dirty="0" smtClean="0"/>
              <a:t>5 Domains</a:t>
            </a:r>
            <a:br>
              <a:rPr lang="en-US" b="1" dirty="0" smtClean="0"/>
            </a:br>
            <a:r>
              <a:rPr lang="en-US" b="1" dirty="0" smtClean="0"/>
              <a:t>of Learning &amp; Development</a:t>
            </a:r>
            <a:endParaRPr lang="en-US" b="1" dirty="0"/>
          </a:p>
        </p:txBody>
      </p:sp>
      <p:sp>
        <p:nvSpPr>
          <p:cNvPr id="5" name="Subtitle 4"/>
          <p:cNvSpPr>
            <a:spLocks noGrp="1"/>
          </p:cNvSpPr>
          <p:nvPr>
            <p:ph type="subTitle" idx="1"/>
          </p:nvPr>
        </p:nvSpPr>
        <p:spPr/>
        <p:txBody>
          <a:bodyPr/>
          <a:lstStyle/>
          <a:p>
            <a:endParaRPr lang="en-US"/>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22664" y="303755"/>
            <a:ext cx="2099471" cy="2110745"/>
          </a:xfrm>
          <a:prstGeom prst="rect">
            <a:avLst/>
          </a:prstGeom>
        </p:spPr>
      </p:pic>
    </p:spTree>
    <p:extLst>
      <p:ext uri="{BB962C8B-B14F-4D97-AF65-F5344CB8AC3E}">
        <p14:creationId xmlns:p14="http://schemas.microsoft.com/office/powerpoint/2010/main" val="40332708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5 Domains of Learning &amp; Development</a:t>
            </a:r>
            <a:endParaRPr lang="en-US" sz="3200" b="1" dirty="0"/>
          </a:p>
        </p:txBody>
      </p:sp>
      <p:sp>
        <p:nvSpPr>
          <p:cNvPr id="9" name="Rectangle 8"/>
          <p:cNvSpPr/>
          <p:nvPr/>
        </p:nvSpPr>
        <p:spPr>
          <a:xfrm>
            <a:off x="3655607" y="1574667"/>
            <a:ext cx="1856232" cy="787533"/>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11" name="Oval 10" hidden="1"/>
          <p:cNvSpPr/>
          <p:nvPr/>
        </p:nvSpPr>
        <p:spPr>
          <a:xfrm>
            <a:off x="4419600" y="3181762"/>
            <a:ext cx="1600199" cy="1600200"/>
          </a:xfrm>
          <a:prstGeom prst="ellipse">
            <a:avLst/>
          </a:prstGeom>
          <a:solidFill>
            <a:srgbClr val="FFC000">
              <a:alpha val="25000"/>
            </a:srgb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grpSp>
        <p:nvGrpSpPr>
          <p:cNvPr id="12" name="Group 11" hidden="1"/>
          <p:cNvGrpSpPr/>
          <p:nvPr/>
        </p:nvGrpSpPr>
        <p:grpSpPr>
          <a:xfrm>
            <a:off x="6231825" y="3178587"/>
            <a:ext cx="1833182" cy="1416273"/>
            <a:chOff x="5559011" y="1201941"/>
            <a:chExt cx="1833182" cy="1416273"/>
          </a:xfrm>
        </p:grpSpPr>
        <p:sp>
          <p:nvSpPr>
            <p:cNvPr id="13" name="Rectangle 12"/>
            <p:cNvSpPr/>
            <p:nvPr/>
          </p:nvSpPr>
          <p:spPr>
            <a:xfrm>
              <a:off x="5727986" y="1452354"/>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14" name="Rectangle 13"/>
            <p:cNvSpPr/>
            <p:nvPr/>
          </p:nvSpPr>
          <p:spPr>
            <a:xfrm>
              <a:off x="5559011" y="1201941"/>
              <a:ext cx="1664207" cy="116586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smtClean="0">
                  <a:solidFill>
                    <a:srgbClr val="000000"/>
                  </a:solidFill>
                  <a:latin typeface="Verdana" charset="0"/>
                </a:rPr>
                <a:t>Cognitive Development</a:t>
              </a:r>
            </a:p>
          </p:txBody>
        </p:sp>
      </p:grpSp>
      <p:pic>
        <p:nvPicPr>
          <p:cNvPr id="1028" name="Picture 4"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3858821"/>
            <a:ext cx="1603375" cy="1603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18" name="Group 17" hidden="1"/>
          <p:cNvGrpSpPr/>
          <p:nvPr/>
        </p:nvGrpSpPr>
        <p:grpSpPr>
          <a:xfrm>
            <a:off x="5870575" y="4675989"/>
            <a:ext cx="2174681" cy="1538075"/>
            <a:chOff x="5366735" y="2733674"/>
            <a:chExt cx="2174681" cy="1538075"/>
          </a:xfrm>
        </p:grpSpPr>
        <p:sp>
          <p:nvSpPr>
            <p:cNvPr id="19" name="Rectangle 18"/>
            <p:cNvSpPr/>
            <p:nvPr/>
          </p:nvSpPr>
          <p:spPr>
            <a:xfrm>
              <a:off x="5366735" y="3151603"/>
              <a:ext cx="2025457" cy="1120146"/>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20" name="Rectangle 19"/>
            <p:cNvSpPr/>
            <p:nvPr/>
          </p:nvSpPr>
          <p:spPr>
            <a:xfrm>
              <a:off x="5515959" y="2733674"/>
              <a:ext cx="2025457" cy="1120146"/>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600" b="1" dirty="0" smtClean="0">
                  <a:solidFill>
                    <a:srgbClr val="000000"/>
                  </a:solidFill>
                  <a:latin typeface="Verdana" charset="0"/>
                </a:rPr>
                <a:t>Language Development</a:t>
              </a:r>
            </a:p>
            <a:p>
              <a:pPr algn="ctr" eaLnBrk="0" fontAlgn="base" hangingPunct="0">
                <a:spcBef>
                  <a:spcPct val="0"/>
                </a:spcBef>
                <a:spcAft>
                  <a:spcPct val="0"/>
                </a:spcAft>
              </a:pPr>
              <a:r>
                <a:rPr lang="en-US" sz="1600" b="1" dirty="0" smtClean="0">
                  <a:solidFill>
                    <a:srgbClr val="000000"/>
                  </a:solidFill>
                  <a:latin typeface="Verdana" charset="0"/>
                </a:rPr>
                <a:t>&amp; Communication</a:t>
              </a:r>
            </a:p>
          </p:txBody>
        </p:sp>
      </p:grpSp>
      <p:pic>
        <p:nvPicPr>
          <p:cNvPr id="1029" name="Picture 5"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47107" y="3856476"/>
            <a:ext cx="1603375" cy="1603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22" name="Group 21" hidden="1"/>
          <p:cNvGrpSpPr/>
          <p:nvPr/>
        </p:nvGrpSpPr>
        <p:grpSpPr>
          <a:xfrm>
            <a:off x="1528817" y="4698849"/>
            <a:ext cx="1664207" cy="1319314"/>
            <a:chOff x="1322832" y="2975292"/>
            <a:chExt cx="1664207" cy="1319314"/>
          </a:xfrm>
        </p:grpSpPr>
        <p:sp>
          <p:nvSpPr>
            <p:cNvPr id="23" name="Rectangle 22"/>
            <p:cNvSpPr/>
            <p:nvPr/>
          </p:nvSpPr>
          <p:spPr>
            <a:xfrm>
              <a:off x="1322832" y="3128746"/>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24" name="Rectangle 23"/>
            <p:cNvSpPr/>
            <p:nvPr/>
          </p:nvSpPr>
          <p:spPr>
            <a:xfrm>
              <a:off x="1322832" y="2975292"/>
              <a:ext cx="1664207" cy="116586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smtClean="0">
                  <a:solidFill>
                    <a:srgbClr val="000000"/>
                  </a:solidFill>
                  <a:latin typeface="Verdana" charset="0"/>
                </a:rPr>
                <a:t>Health &amp;</a:t>
              </a:r>
            </a:p>
            <a:p>
              <a:pPr algn="ctr" eaLnBrk="0" fontAlgn="base" hangingPunct="0">
                <a:spcBef>
                  <a:spcPct val="0"/>
                </a:spcBef>
                <a:spcAft>
                  <a:spcPct val="0"/>
                </a:spcAft>
              </a:pPr>
              <a:r>
                <a:rPr lang="en-US" sz="1700" b="1" dirty="0" smtClean="0">
                  <a:solidFill>
                    <a:srgbClr val="000000"/>
                  </a:solidFill>
                  <a:latin typeface="Verdana" charset="0"/>
                </a:rPr>
                <a:t>Physical Development</a:t>
              </a:r>
            </a:p>
          </p:txBody>
        </p:sp>
      </p:grpSp>
      <p:pic>
        <p:nvPicPr>
          <p:cNvPr id="1030" name="Picture 6"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93024" y="3178587"/>
            <a:ext cx="1603375" cy="1603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26" name="Group 25" hidden="1"/>
          <p:cNvGrpSpPr/>
          <p:nvPr/>
        </p:nvGrpSpPr>
        <p:grpSpPr>
          <a:xfrm>
            <a:off x="1467857" y="3063240"/>
            <a:ext cx="1680619" cy="1378511"/>
            <a:chOff x="1127374" y="1417320"/>
            <a:chExt cx="1680619" cy="1378511"/>
          </a:xfrm>
        </p:grpSpPr>
        <p:sp>
          <p:nvSpPr>
            <p:cNvPr id="27" name="Rectangle 26"/>
            <p:cNvSpPr/>
            <p:nvPr/>
          </p:nvSpPr>
          <p:spPr>
            <a:xfrm>
              <a:off x="1143786" y="1417320"/>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28" name="Rectangle 27"/>
            <p:cNvSpPr/>
            <p:nvPr/>
          </p:nvSpPr>
          <p:spPr>
            <a:xfrm>
              <a:off x="1127374" y="1629971"/>
              <a:ext cx="1664207" cy="116586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smtClean="0">
                  <a:solidFill>
                    <a:srgbClr val="000000"/>
                  </a:solidFill>
                  <a:latin typeface="Verdana" charset="0"/>
                </a:rPr>
                <a:t>Emotional &amp;</a:t>
              </a:r>
            </a:p>
            <a:p>
              <a:pPr algn="ctr" eaLnBrk="0" fontAlgn="base" hangingPunct="0">
                <a:spcBef>
                  <a:spcPct val="0"/>
                </a:spcBef>
                <a:spcAft>
                  <a:spcPct val="0"/>
                </a:spcAft>
              </a:pPr>
              <a:r>
                <a:rPr lang="en-US" sz="1700" b="1" dirty="0" smtClean="0">
                  <a:solidFill>
                    <a:srgbClr val="000000"/>
                  </a:solidFill>
                  <a:latin typeface="Verdana" charset="0"/>
                </a:rPr>
                <a:t>Social Development</a:t>
              </a:r>
            </a:p>
          </p:txBody>
        </p:sp>
      </p:grpSp>
      <p:sp>
        <p:nvSpPr>
          <p:cNvPr id="25" name="Content Placeholder 2"/>
          <p:cNvSpPr txBox="1">
            <a:spLocks/>
          </p:cNvSpPr>
          <p:nvPr/>
        </p:nvSpPr>
        <p:spPr bwMode="auto">
          <a:xfrm>
            <a:off x="316523" y="1651730"/>
            <a:ext cx="6000131" cy="44820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60000"/>
              </a:spcBef>
              <a:spcAft>
                <a:spcPct val="0"/>
              </a:spcAft>
              <a:buChar char="•"/>
              <a:defRPr sz="3200">
                <a:solidFill>
                  <a:srgbClr val="63554C"/>
                </a:solidFill>
                <a:latin typeface="+mn-lt"/>
                <a:ea typeface="+mn-ea"/>
                <a:cs typeface="ＭＳ Ｐゴシック" charset="0"/>
              </a:defRPr>
            </a:lvl1pPr>
            <a:lvl2pPr marL="742950" indent="-285750" algn="l" rtl="0" eaLnBrk="0" fontAlgn="base" hangingPunct="0">
              <a:spcBef>
                <a:spcPct val="60000"/>
              </a:spcBef>
              <a:spcAft>
                <a:spcPct val="0"/>
              </a:spcAft>
              <a:buChar char="–"/>
              <a:defRPr sz="2800">
                <a:solidFill>
                  <a:srgbClr val="63554C"/>
                </a:solidFill>
                <a:latin typeface="+mn-lt"/>
                <a:ea typeface="+mn-ea"/>
              </a:defRPr>
            </a:lvl2pPr>
            <a:lvl3pPr marL="1085850" indent="-228600" algn="l" rtl="0" eaLnBrk="0" fontAlgn="base" hangingPunct="0">
              <a:spcBef>
                <a:spcPct val="60000"/>
              </a:spcBef>
              <a:spcAft>
                <a:spcPct val="0"/>
              </a:spcAft>
              <a:buChar char="•"/>
              <a:defRPr sz="2400">
                <a:solidFill>
                  <a:srgbClr val="63554C"/>
                </a:solidFill>
                <a:latin typeface="+mn-lt"/>
                <a:ea typeface="+mn-ea"/>
              </a:defRPr>
            </a:lvl3pPr>
            <a:lvl4pPr marL="1428750" indent="-228600" algn="l" rtl="0" eaLnBrk="0" fontAlgn="base" hangingPunct="0">
              <a:spcBef>
                <a:spcPct val="60000"/>
              </a:spcBef>
              <a:spcAft>
                <a:spcPct val="0"/>
              </a:spcAft>
              <a:buChar char="–"/>
              <a:defRPr sz="2000">
                <a:solidFill>
                  <a:srgbClr val="63554C"/>
                </a:solidFill>
                <a:latin typeface="+mn-lt"/>
                <a:ea typeface="+mn-ea"/>
              </a:defRPr>
            </a:lvl4pPr>
            <a:lvl5pPr marL="1771650" indent="-228600" algn="l" rtl="0" eaLnBrk="0" fontAlgn="base" hangingPunct="0">
              <a:spcBef>
                <a:spcPct val="60000"/>
              </a:spcBef>
              <a:spcAft>
                <a:spcPct val="0"/>
              </a:spcAft>
              <a:buChar char="»"/>
              <a:defRPr sz="2000">
                <a:solidFill>
                  <a:srgbClr val="63554C"/>
                </a:solidFill>
                <a:latin typeface="+mn-lt"/>
                <a:ea typeface="+mn-ea"/>
              </a:defRPr>
            </a:lvl5pPr>
            <a:lvl6pPr marL="2514600" indent="-228600" algn="l" rtl="0" fontAlgn="base">
              <a:spcBef>
                <a:spcPct val="20000"/>
              </a:spcBef>
              <a:spcAft>
                <a:spcPct val="0"/>
              </a:spcAft>
              <a:buChar char="»"/>
              <a:defRPr sz="2000">
                <a:solidFill>
                  <a:srgbClr val="173962"/>
                </a:solidFill>
                <a:latin typeface="+mn-lt"/>
                <a:ea typeface="+mn-ea"/>
              </a:defRPr>
            </a:lvl6pPr>
            <a:lvl7pPr marL="2971800" indent="-228600" algn="l" rtl="0" fontAlgn="base">
              <a:spcBef>
                <a:spcPct val="20000"/>
              </a:spcBef>
              <a:spcAft>
                <a:spcPct val="0"/>
              </a:spcAft>
              <a:buChar char="»"/>
              <a:defRPr sz="2000">
                <a:solidFill>
                  <a:srgbClr val="173962"/>
                </a:solidFill>
                <a:latin typeface="+mn-lt"/>
                <a:ea typeface="+mn-ea"/>
              </a:defRPr>
            </a:lvl7pPr>
            <a:lvl8pPr marL="3429000" indent="-228600" algn="l" rtl="0" fontAlgn="base">
              <a:spcBef>
                <a:spcPct val="20000"/>
              </a:spcBef>
              <a:spcAft>
                <a:spcPct val="0"/>
              </a:spcAft>
              <a:buChar char="»"/>
              <a:defRPr sz="2000">
                <a:solidFill>
                  <a:srgbClr val="173962"/>
                </a:solidFill>
                <a:latin typeface="+mn-lt"/>
                <a:ea typeface="+mn-ea"/>
              </a:defRPr>
            </a:lvl8pPr>
            <a:lvl9pPr marL="3886200" indent="-228600" algn="l" rtl="0" fontAlgn="base">
              <a:spcBef>
                <a:spcPct val="20000"/>
              </a:spcBef>
              <a:spcAft>
                <a:spcPct val="0"/>
              </a:spcAft>
              <a:buChar char="»"/>
              <a:defRPr sz="2000">
                <a:solidFill>
                  <a:srgbClr val="173962"/>
                </a:solidFill>
                <a:latin typeface="+mn-lt"/>
                <a:ea typeface="+mn-ea"/>
              </a:defRPr>
            </a:lvl9pPr>
          </a:lstStyle>
          <a:p>
            <a:pPr marL="0" indent="0">
              <a:buFontTx/>
              <a:buNone/>
            </a:pPr>
            <a:r>
              <a:rPr lang="en-US" sz="1800" b="1" dirty="0" smtClean="0">
                <a:solidFill>
                  <a:schemeClr val="tx1"/>
                </a:solidFill>
                <a:latin typeface="MyriadPro-Regular"/>
              </a:rPr>
              <a:t>Language Development &amp; Communication Definition</a:t>
            </a:r>
          </a:p>
          <a:p>
            <a:pPr lvl="0"/>
            <a:r>
              <a:rPr lang="en-US" sz="2000" dirty="0" smtClean="0"/>
              <a:t>Focuses on the foundational skills</a:t>
            </a:r>
          </a:p>
          <a:p>
            <a:pPr lvl="1"/>
            <a:r>
              <a:rPr lang="en-US" sz="1600" dirty="0" smtClean="0"/>
              <a:t>Speaking</a:t>
            </a:r>
          </a:p>
          <a:p>
            <a:pPr lvl="1"/>
            <a:r>
              <a:rPr lang="en-US" sz="1600" dirty="0" smtClean="0"/>
              <a:t>Listening</a:t>
            </a:r>
          </a:p>
          <a:p>
            <a:pPr lvl="1"/>
            <a:r>
              <a:rPr lang="en-US" sz="1600" dirty="0" smtClean="0"/>
              <a:t>Reading</a:t>
            </a:r>
          </a:p>
          <a:p>
            <a:pPr lvl="1"/>
            <a:r>
              <a:rPr lang="en-US" sz="1600" dirty="0" smtClean="0"/>
              <a:t>Writing</a:t>
            </a:r>
          </a:p>
          <a:p>
            <a:pPr lvl="0"/>
            <a:r>
              <a:rPr lang="en-US" sz="2000" dirty="0" smtClean="0"/>
              <a:t>Encompasses nonverbal &amp; verbal language skills</a:t>
            </a:r>
          </a:p>
          <a:p>
            <a:pPr lvl="1"/>
            <a:r>
              <a:rPr lang="en-US" sz="1600" dirty="0" smtClean="0"/>
              <a:t>Understanding language</a:t>
            </a:r>
          </a:p>
          <a:p>
            <a:pPr lvl="1"/>
            <a:r>
              <a:rPr lang="en-US" sz="1600" dirty="0" smtClean="0"/>
              <a:t>Speaking effectively</a:t>
            </a:r>
          </a:p>
          <a:p>
            <a:pPr lvl="1"/>
            <a:r>
              <a:rPr lang="en-US" sz="1600" dirty="0" smtClean="0"/>
              <a:t>Emergent literacy skills in early reading &amp; writing</a:t>
            </a:r>
          </a:p>
        </p:txBody>
      </p:sp>
      <p:grpSp>
        <p:nvGrpSpPr>
          <p:cNvPr id="30" name="Group 29"/>
          <p:cNvGrpSpPr/>
          <p:nvPr/>
        </p:nvGrpSpPr>
        <p:grpSpPr>
          <a:xfrm>
            <a:off x="6656973" y="1951581"/>
            <a:ext cx="2091892" cy="1416273"/>
            <a:chOff x="5559011" y="1201941"/>
            <a:chExt cx="1833182" cy="1416273"/>
          </a:xfrm>
        </p:grpSpPr>
        <p:sp>
          <p:nvSpPr>
            <p:cNvPr id="31" name="Rectangle 30" hidden="1"/>
            <p:cNvSpPr/>
            <p:nvPr/>
          </p:nvSpPr>
          <p:spPr>
            <a:xfrm>
              <a:off x="5727986" y="1452354"/>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32" name="Rectangle 31"/>
            <p:cNvSpPr/>
            <p:nvPr/>
          </p:nvSpPr>
          <p:spPr>
            <a:xfrm>
              <a:off x="5559011" y="1201941"/>
              <a:ext cx="1664207" cy="116586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smtClean="0">
                  <a:solidFill>
                    <a:srgbClr val="BFBFBF"/>
                  </a:solidFill>
                  <a:latin typeface="Verdana" charset="0"/>
                </a:rPr>
                <a:t>Language Development &amp; Communication</a:t>
              </a:r>
              <a:endParaRPr lang="en-US" sz="1700" b="1" dirty="0">
                <a:solidFill>
                  <a:srgbClr val="BFBFBF"/>
                </a:solidFill>
                <a:latin typeface="Verdana" charset="0"/>
              </a:endParaRPr>
            </a:p>
          </p:txBody>
        </p:sp>
      </p:grpSp>
      <p:pic>
        <p:nvPicPr>
          <p:cNvPr id="33" name="Picture 4"/>
          <p:cNvPicPr>
            <a:picLocks noChangeAspect="1" noChangeArrowheads="1"/>
          </p:cNvPicPr>
          <p:nvPr/>
        </p:nvPicPr>
        <p:blipFill>
          <a:blip r:embed="rId3">
            <a:alphaModFix amt="48000"/>
            <a:extLst>
              <a:ext uri="{28A0092B-C50C-407E-A947-70E740481C1C}">
                <a14:useLocalDpi xmlns:a14="http://schemas.microsoft.com/office/drawing/2010/main" val="0"/>
              </a:ext>
            </a:extLst>
          </a:blip>
          <a:srcRect/>
          <a:stretch>
            <a:fillRect/>
          </a:stretch>
        </p:blipFill>
        <p:spPr bwMode="auto">
          <a:xfrm>
            <a:off x="6849795" y="3203568"/>
            <a:ext cx="1603375" cy="1603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5" name="Rectangle 34"/>
          <p:cNvSpPr/>
          <p:nvPr/>
        </p:nvSpPr>
        <p:spPr>
          <a:xfrm>
            <a:off x="5870575" y="5093918"/>
            <a:ext cx="2025457" cy="1120146"/>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22328477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028"/>
                                        </p:tgtEl>
                                        <p:attrNameLst>
                                          <p:attrName>style.visibility</p:attrName>
                                        </p:attrNameLst>
                                      </p:cBhvr>
                                      <p:to>
                                        <p:strVal val="visible"/>
                                      </p:to>
                                    </p:set>
                                    <p:anim calcmode="lin" valueType="num">
                                      <p:cBhvr additive="base">
                                        <p:cTn id="17" dur="500" fill="hold"/>
                                        <p:tgtEl>
                                          <p:spTgt spid="1028"/>
                                        </p:tgtEl>
                                        <p:attrNameLst>
                                          <p:attrName>ppt_x</p:attrName>
                                        </p:attrNameLst>
                                      </p:cBhvr>
                                      <p:tavLst>
                                        <p:tav tm="0">
                                          <p:val>
                                            <p:strVal val="#ppt_x"/>
                                          </p:val>
                                        </p:tav>
                                        <p:tav tm="100000">
                                          <p:val>
                                            <p:strVal val="#ppt_x"/>
                                          </p:val>
                                        </p:tav>
                                      </p:tavLst>
                                    </p:anim>
                                    <p:anim calcmode="lin" valueType="num">
                                      <p:cBhvr additive="base">
                                        <p:cTn id="18" dur="500" fill="hold"/>
                                        <p:tgtEl>
                                          <p:spTgt spid="1028"/>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additive="base">
                                        <p:cTn id="21" dur="500" fill="hold"/>
                                        <p:tgtEl>
                                          <p:spTgt spid="18"/>
                                        </p:tgtEl>
                                        <p:attrNameLst>
                                          <p:attrName>ppt_x</p:attrName>
                                        </p:attrNameLst>
                                      </p:cBhvr>
                                      <p:tavLst>
                                        <p:tav tm="0">
                                          <p:val>
                                            <p:strVal val="#ppt_x"/>
                                          </p:val>
                                        </p:tav>
                                        <p:tav tm="100000">
                                          <p:val>
                                            <p:strVal val="#ppt_x"/>
                                          </p:val>
                                        </p:tav>
                                      </p:tavLst>
                                    </p:anim>
                                    <p:anim calcmode="lin" valueType="num">
                                      <p:cBhvr additive="base">
                                        <p:cTn id="2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029"/>
                                        </p:tgtEl>
                                        <p:attrNameLst>
                                          <p:attrName>style.visibility</p:attrName>
                                        </p:attrNameLst>
                                      </p:cBhvr>
                                      <p:to>
                                        <p:strVal val="visible"/>
                                      </p:to>
                                    </p:set>
                                    <p:anim calcmode="lin" valueType="num">
                                      <p:cBhvr additive="base">
                                        <p:cTn id="27" dur="500" fill="hold"/>
                                        <p:tgtEl>
                                          <p:spTgt spid="1029"/>
                                        </p:tgtEl>
                                        <p:attrNameLst>
                                          <p:attrName>ppt_x</p:attrName>
                                        </p:attrNameLst>
                                      </p:cBhvr>
                                      <p:tavLst>
                                        <p:tav tm="0">
                                          <p:val>
                                            <p:strVal val="#ppt_x"/>
                                          </p:val>
                                        </p:tav>
                                        <p:tav tm="100000">
                                          <p:val>
                                            <p:strVal val="#ppt_x"/>
                                          </p:val>
                                        </p:tav>
                                      </p:tavLst>
                                    </p:anim>
                                    <p:anim calcmode="lin" valueType="num">
                                      <p:cBhvr additive="base">
                                        <p:cTn id="28" dur="500" fill="hold"/>
                                        <p:tgtEl>
                                          <p:spTgt spid="1029"/>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500" fill="hold"/>
                                        <p:tgtEl>
                                          <p:spTgt spid="22"/>
                                        </p:tgtEl>
                                        <p:attrNameLst>
                                          <p:attrName>ppt_x</p:attrName>
                                        </p:attrNameLst>
                                      </p:cBhvr>
                                      <p:tavLst>
                                        <p:tav tm="0">
                                          <p:val>
                                            <p:strVal val="#ppt_x"/>
                                          </p:val>
                                        </p:tav>
                                        <p:tav tm="100000">
                                          <p:val>
                                            <p:strVal val="#ppt_x"/>
                                          </p:val>
                                        </p:tav>
                                      </p:tavLst>
                                    </p:anim>
                                    <p:anim calcmode="lin" valueType="num">
                                      <p:cBhvr additive="base">
                                        <p:cTn id="3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30"/>
                                        </p:tgtEl>
                                        <p:attrNameLst>
                                          <p:attrName>style.visibility</p:attrName>
                                        </p:attrNameLst>
                                      </p:cBhvr>
                                      <p:to>
                                        <p:strVal val="visible"/>
                                      </p:to>
                                    </p:set>
                                    <p:anim calcmode="lin" valueType="num">
                                      <p:cBhvr additive="base">
                                        <p:cTn id="37" dur="500" fill="hold"/>
                                        <p:tgtEl>
                                          <p:spTgt spid="1030"/>
                                        </p:tgtEl>
                                        <p:attrNameLst>
                                          <p:attrName>ppt_x</p:attrName>
                                        </p:attrNameLst>
                                      </p:cBhvr>
                                      <p:tavLst>
                                        <p:tav tm="0">
                                          <p:val>
                                            <p:strVal val="#ppt_x"/>
                                          </p:val>
                                        </p:tav>
                                        <p:tav tm="100000">
                                          <p:val>
                                            <p:strVal val="#ppt_x"/>
                                          </p:val>
                                        </p:tav>
                                      </p:tavLst>
                                    </p:anim>
                                    <p:anim calcmode="lin" valueType="num">
                                      <p:cBhvr additive="base">
                                        <p:cTn id="38" dur="500" fill="hold"/>
                                        <p:tgtEl>
                                          <p:spTgt spid="1030"/>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6"/>
                                        </p:tgtEl>
                                        <p:attrNameLst>
                                          <p:attrName>style.visibility</p:attrName>
                                        </p:attrNameLst>
                                      </p:cBhvr>
                                      <p:to>
                                        <p:strVal val="visible"/>
                                      </p:to>
                                    </p:set>
                                    <p:anim calcmode="lin" valueType="num">
                                      <p:cBhvr additive="base">
                                        <p:cTn id="41" dur="500" fill="hold"/>
                                        <p:tgtEl>
                                          <p:spTgt spid="26"/>
                                        </p:tgtEl>
                                        <p:attrNameLst>
                                          <p:attrName>ppt_x</p:attrName>
                                        </p:attrNameLst>
                                      </p:cBhvr>
                                      <p:tavLst>
                                        <p:tav tm="0">
                                          <p:val>
                                            <p:strVal val="#ppt_x"/>
                                          </p:val>
                                        </p:tav>
                                        <p:tav tm="100000">
                                          <p:val>
                                            <p:strVal val="#ppt_x"/>
                                          </p:val>
                                        </p:tav>
                                      </p:tavLst>
                                    </p:anim>
                                    <p:anim calcmode="lin" valueType="num">
                                      <p:cBhvr additive="base">
                                        <p:cTn id="4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5 Domains of Learning &amp; Development</a:t>
            </a:r>
            <a:endParaRPr lang="en-US" sz="3200" b="1" dirty="0"/>
          </a:p>
        </p:txBody>
      </p:sp>
      <p:sp>
        <p:nvSpPr>
          <p:cNvPr id="9" name="Rectangle 8"/>
          <p:cNvSpPr/>
          <p:nvPr/>
        </p:nvSpPr>
        <p:spPr>
          <a:xfrm>
            <a:off x="3655607" y="1574667"/>
            <a:ext cx="1856232" cy="787533"/>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11" name="Oval 10" hidden="1"/>
          <p:cNvSpPr/>
          <p:nvPr/>
        </p:nvSpPr>
        <p:spPr>
          <a:xfrm>
            <a:off x="4419600" y="3181762"/>
            <a:ext cx="1600199" cy="1600200"/>
          </a:xfrm>
          <a:prstGeom prst="ellipse">
            <a:avLst/>
          </a:prstGeom>
          <a:solidFill>
            <a:srgbClr val="FFC000">
              <a:alpha val="25000"/>
            </a:srgb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grpSp>
        <p:nvGrpSpPr>
          <p:cNvPr id="12" name="Group 11" hidden="1"/>
          <p:cNvGrpSpPr/>
          <p:nvPr/>
        </p:nvGrpSpPr>
        <p:grpSpPr>
          <a:xfrm>
            <a:off x="6231825" y="3178587"/>
            <a:ext cx="1833182" cy="1416273"/>
            <a:chOff x="5559011" y="1201941"/>
            <a:chExt cx="1833182" cy="1416273"/>
          </a:xfrm>
        </p:grpSpPr>
        <p:sp>
          <p:nvSpPr>
            <p:cNvPr id="13" name="Rectangle 12"/>
            <p:cNvSpPr/>
            <p:nvPr/>
          </p:nvSpPr>
          <p:spPr>
            <a:xfrm>
              <a:off x="5727986" y="1452354"/>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14" name="Rectangle 13"/>
            <p:cNvSpPr/>
            <p:nvPr/>
          </p:nvSpPr>
          <p:spPr>
            <a:xfrm>
              <a:off x="5559011" y="1201941"/>
              <a:ext cx="1664207" cy="116586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smtClean="0">
                  <a:solidFill>
                    <a:srgbClr val="000000"/>
                  </a:solidFill>
                  <a:latin typeface="Verdana" charset="0"/>
                </a:rPr>
                <a:t>Cognitive Development</a:t>
              </a:r>
            </a:p>
          </p:txBody>
        </p:sp>
      </p:grpSp>
      <p:pic>
        <p:nvPicPr>
          <p:cNvPr id="1028" name="Picture 4"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3858821"/>
            <a:ext cx="1603375" cy="1603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18" name="Group 17" hidden="1"/>
          <p:cNvGrpSpPr/>
          <p:nvPr/>
        </p:nvGrpSpPr>
        <p:grpSpPr>
          <a:xfrm>
            <a:off x="5870575" y="4675989"/>
            <a:ext cx="2174681" cy="1538075"/>
            <a:chOff x="5366735" y="2733674"/>
            <a:chExt cx="2174681" cy="1538075"/>
          </a:xfrm>
        </p:grpSpPr>
        <p:sp>
          <p:nvSpPr>
            <p:cNvPr id="19" name="Rectangle 18"/>
            <p:cNvSpPr/>
            <p:nvPr/>
          </p:nvSpPr>
          <p:spPr>
            <a:xfrm>
              <a:off x="5366735" y="3151603"/>
              <a:ext cx="2025457" cy="1120146"/>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20" name="Rectangle 19"/>
            <p:cNvSpPr/>
            <p:nvPr/>
          </p:nvSpPr>
          <p:spPr>
            <a:xfrm>
              <a:off x="5515959" y="2733674"/>
              <a:ext cx="2025457" cy="1120146"/>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600" b="1" dirty="0" smtClean="0">
                  <a:solidFill>
                    <a:srgbClr val="000000"/>
                  </a:solidFill>
                  <a:latin typeface="Verdana" charset="0"/>
                </a:rPr>
                <a:t>Language Development</a:t>
              </a:r>
            </a:p>
            <a:p>
              <a:pPr algn="ctr" eaLnBrk="0" fontAlgn="base" hangingPunct="0">
                <a:spcBef>
                  <a:spcPct val="0"/>
                </a:spcBef>
                <a:spcAft>
                  <a:spcPct val="0"/>
                </a:spcAft>
              </a:pPr>
              <a:r>
                <a:rPr lang="en-US" sz="1600" b="1" dirty="0" smtClean="0">
                  <a:solidFill>
                    <a:srgbClr val="000000"/>
                  </a:solidFill>
                  <a:latin typeface="Verdana" charset="0"/>
                </a:rPr>
                <a:t>&amp; Communication</a:t>
              </a:r>
            </a:p>
          </p:txBody>
        </p:sp>
      </p:grpSp>
      <p:pic>
        <p:nvPicPr>
          <p:cNvPr id="1029" name="Picture 5"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47107" y="3856476"/>
            <a:ext cx="1603375" cy="1603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22" name="Group 21" hidden="1"/>
          <p:cNvGrpSpPr/>
          <p:nvPr/>
        </p:nvGrpSpPr>
        <p:grpSpPr>
          <a:xfrm>
            <a:off x="1528817" y="4698849"/>
            <a:ext cx="1664207" cy="1319314"/>
            <a:chOff x="1322832" y="2975292"/>
            <a:chExt cx="1664207" cy="1319314"/>
          </a:xfrm>
        </p:grpSpPr>
        <p:sp>
          <p:nvSpPr>
            <p:cNvPr id="23" name="Rectangle 22"/>
            <p:cNvSpPr/>
            <p:nvPr/>
          </p:nvSpPr>
          <p:spPr>
            <a:xfrm>
              <a:off x="1322832" y="3128746"/>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24" name="Rectangle 23"/>
            <p:cNvSpPr/>
            <p:nvPr/>
          </p:nvSpPr>
          <p:spPr>
            <a:xfrm>
              <a:off x="1322832" y="2975292"/>
              <a:ext cx="1664207" cy="116586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smtClean="0">
                  <a:solidFill>
                    <a:srgbClr val="000000"/>
                  </a:solidFill>
                  <a:latin typeface="Verdana" charset="0"/>
                </a:rPr>
                <a:t>Health &amp;</a:t>
              </a:r>
            </a:p>
            <a:p>
              <a:pPr algn="ctr" eaLnBrk="0" fontAlgn="base" hangingPunct="0">
                <a:spcBef>
                  <a:spcPct val="0"/>
                </a:spcBef>
                <a:spcAft>
                  <a:spcPct val="0"/>
                </a:spcAft>
              </a:pPr>
              <a:r>
                <a:rPr lang="en-US" sz="1700" b="1" dirty="0" smtClean="0">
                  <a:solidFill>
                    <a:srgbClr val="000000"/>
                  </a:solidFill>
                  <a:latin typeface="Verdana" charset="0"/>
                </a:rPr>
                <a:t>Physical Development</a:t>
              </a:r>
            </a:p>
          </p:txBody>
        </p:sp>
      </p:grpSp>
      <p:pic>
        <p:nvPicPr>
          <p:cNvPr id="1030" name="Picture 6"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93024" y="3178587"/>
            <a:ext cx="1603375" cy="1603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26" name="Group 25" hidden="1"/>
          <p:cNvGrpSpPr/>
          <p:nvPr/>
        </p:nvGrpSpPr>
        <p:grpSpPr>
          <a:xfrm>
            <a:off x="1467857" y="3063240"/>
            <a:ext cx="1680619" cy="1378511"/>
            <a:chOff x="1127374" y="1417320"/>
            <a:chExt cx="1680619" cy="1378511"/>
          </a:xfrm>
        </p:grpSpPr>
        <p:sp>
          <p:nvSpPr>
            <p:cNvPr id="27" name="Rectangle 26"/>
            <p:cNvSpPr/>
            <p:nvPr/>
          </p:nvSpPr>
          <p:spPr>
            <a:xfrm>
              <a:off x="1143786" y="1417320"/>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28" name="Rectangle 27"/>
            <p:cNvSpPr/>
            <p:nvPr/>
          </p:nvSpPr>
          <p:spPr>
            <a:xfrm>
              <a:off x="1127374" y="1629971"/>
              <a:ext cx="1664207" cy="116586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smtClean="0">
                  <a:solidFill>
                    <a:srgbClr val="000000"/>
                  </a:solidFill>
                  <a:latin typeface="Verdana" charset="0"/>
                </a:rPr>
                <a:t>Emotional &amp;</a:t>
              </a:r>
            </a:p>
            <a:p>
              <a:pPr algn="ctr" eaLnBrk="0" fontAlgn="base" hangingPunct="0">
                <a:spcBef>
                  <a:spcPct val="0"/>
                </a:spcBef>
                <a:spcAft>
                  <a:spcPct val="0"/>
                </a:spcAft>
              </a:pPr>
              <a:r>
                <a:rPr lang="en-US" sz="1700" b="1" dirty="0" smtClean="0">
                  <a:solidFill>
                    <a:srgbClr val="000000"/>
                  </a:solidFill>
                  <a:latin typeface="Verdana" charset="0"/>
                </a:rPr>
                <a:t>Social Development</a:t>
              </a:r>
            </a:p>
          </p:txBody>
        </p:sp>
      </p:grpSp>
      <p:sp>
        <p:nvSpPr>
          <p:cNvPr id="25" name="Content Placeholder 2"/>
          <p:cNvSpPr txBox="1">
            <a:spLocks/>
          </p:cNvSpPr>
          <p:nvPr/>
        </p:nvSpPr>
        <p:spPr bwMode="auto">
          <a:xfrm>
            <a:off x="316523" y="1651730"/>
            <a:ext cx="5915302" cy="48781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60000"/>
              </a:spcBef>
              <a:spcAft>
                <a:spcPct val="0"/>
              </a:spcAft>
              <a:buChar char="•"/>
              <a:defRPr sz="3200">
                <a:solidFill>
                  <a:srgbClr val="63554C"/>
                </a:solidFill>
                <a:latin typeface="+mn-lt"/>
                <a:ea typeface="+mn-ea"/>
                <a:cs typeface="ＭＳ Ｐゴシック" charset="0"/>
              </a:defRPr>
            </a:lvl1pPr>
            <a:lvl2pPr marL="742950" indent="-285750" algn="l" rtl="0" eaLnBrk="0" fontAlgn="base" hangingPunct="0">
              <a:spcBef>
                <a:spcPct val="60000"/>
              </a:spcBef>
              <a:spcAft>
                <a:spcPct val="0"/>
              </a:spcAft>
              <a:buChar char="–"/>
              <a:defRPr sz="2800">
                <a:solidFill>
                  <a:srgbClr val="63554C"/>
                </a:solidFill>
                <a:latin typeface="+mn-lt"/>
                <a:ea typeface="+mn-ea"/>
              </a:defRPr>
            </a:lvl2pPr>
            <a:lvl3pPr marL="1085850" indent="-228600" algn="l" rtl="0" eaLnBrk="0" fontAlgn="base" hangingPunct="0">
              <a:spcBef>
                <a:spcPct val="60000"/>
              </a:spcBef>
              <a:spcAft>
                <a:spcPct val="0"/>
              </a:spcAft>
              <a:buChar char="•"/>
              <a:defRPr sz="2400">
                <a:solidFill>
                  <a:srgbClr val="63554C"/>
                </a:solidFill>
                <a:latin typeface="+mn-lt"/>
                <a:ea typeface="+mn-ea"/>
              </a:defRPr>
            </a:lvl3pPr>
            <a:lvl4pPr marL="1428750" indent="-228600" algn="l" rtl="0" eaLnBrk="0" fontAlgn="base" hangingPunct="0">
              <a:spcBef>
                <a:spcPct val="60000"/>
              </a:spcBef>
              <a:spcAft>
                <a:spcPct val="0"/>
              </a:spcAft>
              <a:buChar char="–"/>
              <a:defRPr sz="2000">
                <a:solidFill>
                  <a:srgbClr val="63554C"/>
                </a:solidFill>
                <a:latin typeface="+mn-lt"/>
                <a:ea typeface="+mn-ea"/>
              </a:defRPr>
            </a:lvl4pPr>
            <a:lvl5pPr marL="1771650" indent="-228600" algn="l" rtl="0" eaLnBrk="0" fontAlgn="base" hangingPunct="0">
              <a:spcBef>
                <a:spcPct val="60000"/>
              </a:spcBef>
              <a:spcAft>
                <a:spcPct val="0"/>
              </a:spcAft>
              <a:buChar char="»"/>
              <a:defRPr sz="2000">
                <a:solidFill>
                  <a:srgbClr val="63554C"/>
                </a:solidFill>
                <a:latin typeface="+mn-lt"/>
                <a:ea typeface="+mn-ea"/>
              </a:defRPr>
            </a:lvl5pPr>
            <a:lvl6pPr marL="2514600" indent="-228600" algn="l" rtl="0" fontAlgn="base">
              <a:spcBef>
                <a:spcPct val="20000"/>
              </a:spcBef>
              <a:spcAft>
                <a:spcPct val="0"/>
              </a:spcAft>
              <a:buChar char="»"/>
              <a:defRPr sz="2000">
                <a:solidFill>
                  <a:srgbClr val="173962"/>
                </a:solidFill>
                <a:latin typeface="+mn-lt"/>
                <a:ea typeface="+mn-ea"/>
              </a:defRPr>
            </a:lvl6pPr>
            <a:lvl7pPr marL="2971800" indent="-228600" algn="l" rtl="0" fontAlgn="base">
              <a:spcBef>
                <a:spcPct val="20000"/>
              </a:spcBef>
              <a:spcAft>
                <a:spcPct val="0"/>
              </a:spcAft>
              <a:buChar char="»"/>
              <a:defRPr sz="2000">
                <a:solidFill>
                  <a:srgbClr val="173962"/>
                </a:solidFill>
                <a:latin typeface="+mn-lt"/>
                <a:ea typeface="+mn-ea"/>
              </a:defRPr>
            </a:lvl7pPr>
            <a:lvl8pPr marL="3429000" indent="-228600" algn="l" rtl="0" fontAlgn="base">
              <a:spcBef>
                <a:spcPct val="20000"/>
              </a:spcBef>
              <a:spcAft>
                <a:spcPct val="0"/>
              </a:spcAft>
              <a:buChar char="»"/>
              <a:defRPr sz="2000">
                <a:solidFill>
                  <a:srgbClr val="173962"/>
                </a:solidFill>
                <a:latin typeface="+mn-lt"/>
                <a:ea typeface="+mn-ea"/>
              </a:defRPr>
            </a:lvl8pPr>
            <a:lvl9pPr marL="3886200" indent="-228600" algn="l" rtl="0" fontAlgn="base">
              <a:spcBef>
                <a:spcPct val="20000"/>
              </a:spcBef>
              <a:spcAft>
                <a:spcPct val="0"/>
              </a:spcAft>
              <a:buChar char="»"/>
              <a:defRPr sz="2000">
                <a:solidFill>
                  <a:srgbClr val="173962"/>
                </a:solidFill>
                <a:latin typeface="+mn-lt"/>
                <a:ea typeface="+mn-ea"/>
              </a:defRPr>
            </a:lvl9pPr>
          </a:lstStyle>
          <a:p>
            <a:pPr marL="0" indent="0">
              <a:spcBef>
                <a:spcPts val="0"/>
              </a:spcBef>
              <a:buFontTx/>
              <a:buNone/>
            </a:pPr>
            <a:r>
              <a:rPr lang="en-US" sz="1800" b="1" dirty="0" smtClean="0">
                <a:solidFill>
                  <a:schemeClr val="tx1"/>
                </a:solidFill>
                <a:latin typeface="MyriadPro-Regular"/>
              </a:rPr>
              <a:t>Language Development &amp; Communication </a:t>
            </a:r>
          </a:p>
          <a:p>
            <a:pPr marL="0" indent="0">
              <a:spcBef>
                <a:spcPts val="0"/>
              </a:spcBef>
              <a:buFontTx/>
              <a:buNone/>
            </a:pPr>
            <a:r>
              <a:rPr lang="en-US" sz="1800" b="1" dirty="0" smtClean="0">
                <a:solidFill>
                  <a:schemeClr val="tx1"/>
                </a:solidFill>
                <a:latin typeface="MyriadPro-Regular"/>
              </a:rPr>
              <a:t>Think Tank Claims</a:t>
            </a:r>
          </a:p>
          <a:p>
            <a:pPr marL="457200" indent="-457200">
              <a:buFont typeface="+mj-lt"/>
              <a:buAutoNum type="arabicPeriod"/>
            </a:pPr>
            <a:r>
              <a:rPr lang="en-US" sz="2000" dirty="0">
                <a:solidFill>
                  <a:srgbClr val="595959"/>
                </a:solidFill>
              </a:rPr>
              <a:t>Students can use and continue to develop effective listening and communication skills (e.g. verbal and non-verbal) for a range of purposes, audiences, and settings/contexts in increasingly complex ways.</a:t>
            </a:r>
          </a:p>
          <a:p>
            <a:pPr marL="457200" indent="-457200">
              <a:buFont typeface="+mj-lt"/>
              <a:buAutoNum type="arabicPeriod"/>
            </a:pPr>
            <a:r>
              <a:rPr lang="en-US" sz="2000" dirty="0" smtClean="0">
                <a:solidFill>
                  <a:srgbClr val="595959"/>
                </a:solidFill>
              </a:rPr>
              <a:t>Students </a:t>
            </a:r>
            <a:r>
              <a:rPr lang="en-US" sz="2000" dirty="0">
                <a:solidFill>
                  <a:srgbClr val="595959"/>
                </a:solidFill>
              </a:rPr>
              <a:t>can acquire and integrate vocabulary, concepts, and the structure of language in increasingly complex ways.</a:t>
            </a:r>
          </a:p>
          <a:p>
            <a:pPr marL="457200" indent="-457200">
              <a:buFont typeface="+mj-lt"/>
              <a:buAutoNum type="arabicPeriod"/>
            </a:pPr>
            <a:r>
              <a:rPr lang="en-US" sz="2000" dirty="0" smtClean="0">
                <a:solidFill>
                  <a:srgbClr val="595959"/>
                </a:solidFill>
              </a:rPr>
              <a:t>Students </a:t>
            </a:r>
            <a:r>
              <a:rPr lang="en-US" sz="2000" dirty="0">
                <a:solidFill>
                  <a:srgbClr val="595959"/>
                </a:solidFill>
              </a:rPr>
              <a:t>can acquire the foundational skills for reading and integrate these skills for comprehending increasingly complex texts.</a:t>
            </a:r>
          </a:p>
        </p:txBody>
      </p:sp>
      <p:grpSp>
        <p:nvGrpSpPr>
          <p:cNvPr id="30" name="Group 29"/>
          <p:cNvGrpSpPr/>
          <p:nvPr/>
        </p:nvGrpSpPr>
        <p:grpSpPr>
          <a:xfrm>
            <a:off x="6656973" y="1951581"/>
            <a:ext cx="2091892" cy="1416273"/>
            <a:chOff x="5559011" y="1201941"/>
            <a:chExt cx="1833182" cy="1416273"/>
          </a:xfrm>
        </p:grpSpPr>
        <p:sp>
          <p:nvSpPr>
            <p:cNvPr id="31" name="Rectangle 30" hidden="1"/>
            <p:cNvSpPr/>
            <p:nvPr/>
          </p:nvSpPr>
          <p:spPr>
            <a:xfrm>
              <a:off x="5727986" y="1452354"/>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32" name="Rectangle 31"/>
            <p:cNvSpPr/>
            <p:nvPr/>
          </p:nvSpPr>
          <p:spPr>
            <a:xfrm>
              <a:off x="5559011" y="1201941"/>
              <a:ext cx="1664207" cy="116586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smtClean="0">
                  <a:solidFill>
                    <a:srgbClr val="BFBFBF"/>
                  </a:solidFill>
                  <a:latin typeface="Verdana" charset="0"/>
                </a:rPr>
                <a:t>Language Development &amp; Communication</a:t>
              </a:r>
              <a:endParaRPr lang="en-US" sz="1700" b="1" dirty="0">
                <a:solidFill>
                  <a:srgbClr val="BFBFBF"/>
                </a:solidFill>
                <a:latin typeface="Verdana" charset="0"/>
              </a:endParaRPr>
            </a:p>
          </p:txBody>
        </p:sp>
      </p:grpSp>
      <p:pic>
        <p:nvPicPr>
          <p:cNvPr id="33" name="Picture 4"/>
          <p:cNvPicPr>
            <a:picLocks noChangeAspect="1" noChangeArrowheads="1"/>
          </p:cNvPicPr>
          <p:nvPr/>
        </p:nvPicPr>
        <p:blipFill>
          <a:blip r:embed="rId3">
            <a:alphaModFix amt="48000"/>
            <a:extLst>
              <a:ext uri="{28A0092B-C50C-407E-A947-70E740481C1C}">
                <a14:useLocalDpi xmlns:a14="http://schemas.microsoft.com/office/drawing/2010/main" val="0"/>
              </a:ext>
            </a:extLst>
          </a:blip>
          <a:srcRect/>
          <a:stretch>
            <a:fillRect/>
          </a:stretch>
        </p:blipFill>
        <p:spPr bwMode="auto">
          <a:xfrm>
            <a:off x="6849795" y="3203568"/>
            <a:ext cx="1603375" cy="1603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5" name="Rectangle 34"/>
          <p:cNvSpPr/>
          <p:nvPr/>
        </p:nvSpPr>
        <p:spPr>
          <a:xfrm>
            <a:off x="5870575" y="5093918"/>
            <a:ext cx="2025457" cy="1120146"/>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29168701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028"/>
                                        </p:tgtEl>
                                        <p:attrNameLst>
                                          <p:attrName>style.visibility</p:attrName>
                                        </p:attrNameLst>
                                      </p:cBhvr>
                                      <p:to>
                                        <p:strVal val="visible"/>
                                      </p:to>
                                    </p:set>
                                    <p:anim calcmode="lin" valueType="num">
                                      <p:cBhvr additive="base">
                                        <p:cTn id="17" dur="500" fill="hold"/>
                                        <p:tgtEl>
                                          <p:spTgt spid="1028"/>
                                        </p:tgtEl>
                                        <p:attrNameLst>
                                          <p:attrName>ppt_x</p:attrName>
                                        </p:attrNameLst>
                                      </p:cBhvr>
                                      <p:tavLst>
                                        <p:tav tm="0">
                                          <p:val>
                                            <p:strVal val="#ppt_x"/>
                                          </p:val>
                                        </p:tav>
                                        <p:tav tm="100000">
                                          <p:val>
                                            <p:strVal val="#ppt_x"/>
                                          </p:val>
                                        </p:tav>
                                      </p:tavLst>
                                    </p:anim>
                                    <p:anim calcmode="lin" valueType="num">
                                      <p:cBhvr additive="base">
                                        <p:cTn id="18" dur="500" fill="hold"/>
                                        <p:tgtEl>
                                          <p:spTgt spid="1028"/>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additive="base">
                                        <p:cTn id="21" dur="500" fill="hold"/>
                                        <p:tgtEl>
                                          <p:spTgt spid="18"/>
                                        </p:tgtEl>
                                        <p:attrNameLst>
                                          <p:attrName>ppt_x</p:attrName>
                                        </p:attrNameLst>
                                      </p:cBhvr>
                                      <p:tavLst>
                                        <p:tav tm="0">
                                          <p:val>
                                            <p:strVal val="#ppt_x"/>
                                          </p:val>
                                        </p:tav>
                                        <p:tav tm="100000">
                                          <p:val>
                                            <p:strVal val="#ppt_x"/>
                                          </p:val>
                                        </p:tav>
                                      </p:tavLst>
                                    </p:anim>
                                    <p:anim calcmode="lin" valueType="num">
                                      <p:cBhvr additive="base">
                                        <p:cTn id="2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029"/>
                                        </p:tgtEl>
                                        <p:attrNameLst>
                                          <p:attrName>style.visibility</p:attrName>
                                        </p:attrNameLst>
                                      </p:cBhvr>
                                      <p:to>
                                        <p:strVal val="visible"/>
                                      </p:to>
                                    </p:set>
                                    <p:anim calcmode="lin" valueType="num">
                                      <p:cBhvr additive="base">
                                        <p:cTn id="27" dur="500" fill="hold"/>
                                        <p:tgtEl>
                                          <p:spTgt spid="1029"/>
                                        </p:tgtEl>
                                        <p:attrNameLst>
                                          <p:attrName>ppt_x</p:attrName>
                                        </p:attrNameLst>
                                      </p:cBhvr>
                                      <p:tavLst>
                                        <p:tav tm="0">
                                          <p:val>
                                            <p:strVal val="#ppt_x"/>
                                          </p:val>
                                        </p:tav>
                                        <p:tav tm="100000">
                                          <p:val>
                                            <p:strVal val="#ppt_x"/>
                                          </p:val>
                                        </p:tav>
                                      </p:tavLst>
                                    </p:anim>
                                    <p:anim calcmode="lin" valueType="num">
                                      <p:cBhvr additive="base">
                                        <p:cTn id="28" dur="500" fill="hold"/>
                                        <p:tgtEl>
                                          <p:spTgt spid="1029"/>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500" fill="hold"/>
                                        <p:tgtEl>
                                          <p:spTgt spid="22"/>
                                        </p:tgtEl>
                                        <p:attrNameLst>
                                          <p:attrName>ppt_x</p:attrName>
                                        </p:attrNameLst>
                                      </p:cBhvr>
                                      <p:tavLst>
                                        <p:tav tm="0">
                                          <p:val>
                                            <p:strVal val="#ppt_x"/>
                                          </p:val>
                                        </p:tav>
                                        <p:tav tm="100000">
                                          <p:val>
                                            <p:strVal val="#ppt_x"/>
                                          </p:val>
                                        </p:tav>
                                      </p:tavLst>
                                    </p:anim>
                                    <p:anim calcmode="lin" valueType="num">
                                      <p:cBhvr additive="base">
                                        <p:cTn id="3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30"/>
                                        </p:tgtEl>
                                        <p:attrNameLst>
                                          <p:attrName>style.visibility</p:attrName>
                                        </p:attrNameLst>
                                      </p:cBhvr>
                                      <p:to>
                                        <p:strVal val="visible"/>
                                      </p:to>
                                    </p:set>
                                    <p:anim calcmode="lin" valueType="num">
                                      <p:cBhvr additive="base">
                                        <p:cTn id="37" dur="500" fill="hold"/>
                                        <p:tgtEl>
                                          <p:spTgt spid="1030"/>
                                        </p:tgtEl>
                                        <p:attrNameLst>
                                          <p:attrName>ppt_x</p:attrName>
                                        </p:attrNameLst>
                                      </p:cBhvr>
                                      <p:tavLst>
                                        <p:tav tm="0">
                                          <p:val>
                                            <p:strVal val="#ppt_x"/>
                                          </p:val>
                                        </p:tav>
                                        <p:tav tm="100000">
                                          <p:val>
                                            <p:strVal val="#ppt_x"/>
                                          </p:val>
                                        </p:tav>
                                      </p:tavLst>
                                    </p:anim>
                                    <p:anim calcmode="lin" valueType="num">
                                      <p:cBhvr additive="base">
                                        <p:cTn id="38" dur="500" fill="hold"/>
                                        <p:tgtEl>
                                          <p:spTgt spid="1030"/>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6"/>
                                        </p:tgtEl>
                                        <p:attrNameLst>
                                          <p:attrName>style.visibility</p:attrName>
                                        </p:attrNameLst>
                                      </p:cBhvr>
                                      <p:to>
                                        <p:strVal val="visible"/>
                                      </p:to>
                                    </p:set>
                                    <p:anim calcmode="lin" valueType="num">
                                      <p:cBhvr additive="base">
                                        <p:cTn id="41" dur="500" fill="hold"/>
                                        <p:tgtEl>
                                          <p:spTgt spid="26"/>
                                        </p:tgtEl>
                                        <p:attrNameLst>
                                          <p:attrName>ppt_x</p:attrName>
                                        </p:attrNameLst>
                                      </p:cBhvr>
                                      <p:tavLst>
                                        <p:tav tm="0">
                                          <p:val>
                                            <p:strVal val="#ppt_x"/>
                                          </p:val>
                                        </p:tav>
                                        <p:tav tm="100000">
                                          <p:val>
                                            <p:strVal val="#ppt_x"/>
                                          </p:val>
                                        </p:tav>
                                      </p:tavLst>
                                    </p:anim>
                                    <p:anim calcmode="lin" valueType="num">
                                      <p:cBhvr additive="base">
                                        <p:cTn id="4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1380"/>
          </a:xfrm>
        </p:spPr>
        <p:txBody>
          <a:bodyPr/>
          <a:lstStyle/>
          <a:p>
            <a:r>
              <a:rPr lang="en-US" sz="3200" b="1" dirty="0" smtClean="0"/>
              <a:t>5 Domains of Learning &amp; Development</a:t>
            </a:r>
            <a:endParaRPr lang="en-US" sz="3200" dirty="0"/>
          </a:p>
        </p:txBody>
      </p:sp>
      <p:sp>
        <p:nvSpPr>
          <p:cNvPr id="9" name="Rectangle 8"/>
          <p:cNvSpPr/>
          <p:nvPr/>
        </p:nvSpPr>
        <p:spPr>
          <a:xfrm>
            <a:off x="3655607" y="1574667"/>
            <a:ext cx="1856232" cy="787533"/>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11" name="Oval 10" hidden="1"/>
          <p:cNvSpPr/>
          <p:nvPr/>
        </p:nvSpPr>
        <p:spPr>
          <a:xfrm>
            <a:off x="4419600" y="3181762"/>
            <a:ext cx="1600199" cy="1600200"/>
          </a:xfrm>
          <a:prstGeom prst="ellipse">
            <a:avLst/>
          </a:prstGeom>
          <a:solidFill>
            <a:srgbClr val="FFC000">
              <a:alpha val="25000"/>
            </a:srgb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grpSp>
        <p:nvGrpSpPr>
          <p:cNvPr id="12" name="Group 11" hidden="1"/>
          <p:cNvGrpSpPr/>
          <p:nvPr/>
        </p:nvGrpSpPr>
        <p:grpSpPr>
          <a:xfrm>
            <a:off x="6231825" y="3178587"/>
            <a:ext cx="1833182" cy="1416273"/>
            <a:chOff x="5559011" y="1201941"/>
            <a:chExt cx="1833182" cy="1416273"/>
          </a:xfrm>
        </p:grpSpPr>
        <p:sp>
          <p:nvSpPr>
            <p:cNvPr id="13" name="Rectangle 12"/>
            <p:cNvSpPr/>
            <p:nvPr/>
          </p:nvSpPr>
          <p:spPr>
            <a:xfrm>
              <a:off x="5727986" y="1452354"/>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14" name="Rectangle 13"/>
            <p:cNvSpPr/>
            <p:nvPr/>
          </p:nvSpPr>
          <p:spPr>
            <a:xfrm>
              <a:off x="5559011" y="1201941"/>
              <a:ext cx="1664207" cy="116586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smtClean="0">
                  <a:solidFill>
                    <a:srgbClr val="000000"/>
                  </a:solidFill>
                  <a:latin typeface="Verdana" charset="0"/>
                </a:rPr>
                <a:t>Cognitive Development</a:t>
              </a:r>
            </a:p>
          </p:txBody>
        </p:sp>
      </p:grpSp>
      <p:pic>
        <p:nvPicPr>
          <p:cNvPr id="1028" name="Picture 4"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3858821"/>
            <a:ext cx="1603375" cy="1603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18" name="Group 17" hidden="1"/>
          <p:cNvGrpSpPr/>
          <p:nvPr/>
        </p:nvGrpSpPr>
        <p:grpSpPr>
          <a:xfrm>
            <a:off x="5870575" y="4675989"/>
            <a:ext cx="2174681" cy="1538075"/>
            <a:chOff x="5366735" y="2733674"/>
            <a:chExt cx="2174681" cy="1538075"/>
          </a:xfrm>
        </p:grpSpPr>
        <p:sp>
          <p:nvSpPr>
            <p:cNvPr id="19" name="Rectangle 18"/>
            <p:cNvSpPr/>
            <p:nvPr/>
          </p:nvSpPr>
          <p:spPr>
            <a:xfrm>
              <a:off x="5366735" y="3151603"/>
              <a:ext cx="2025457" cy="1120146"/>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20" name="Rectangle 19"/>
            <p:cNvSpPr/>
            <p:nvPr/>
          </p:nvSpPr>
          <p:spPr>
            <a:xfrm>
              <a:off x="5515959" y="2733674"/>
              <a:ext cx="2025457" cy="1120146"/>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600" b="1" dirty="0" smtClean="0">
                  <a:solidFill>
                    <a:srgbClr val="000000"/>
                  </a:solidFill>
                  <a:latin typeface="Verdana" charset="0"/>
                </a:rPr>
                <a:t>Language Development</a:t>
              </a:r>
            </a:p>
            <a:p>
              <a:pPr algn="ctr" eaLnBrk="0" fontAlgn="base" hangingPunct="0">
                <a:spcBef>
                  <a:spcPct val="0"/>
                </a:spcBef>
                <a:spcAft>
                  <a:spcPct val="0"/>
                </a:spcAft>
              </a:pPr>
              <a:r>
                <a:rPr lang="en-US" sz="1600" b="1" dirty="0" smtClean="0">
                  <a:solidFill>
                    <a:srgbClr val="000000"/>
                  </a:solidFill>
                  <a:latin typeface="Verdana" charset="0"/>
                </a:rPr>
                <a:t>&amp; Communication</a:t>
              </a:r>
            </a:p>
          </p:txBody>
        </p:sp>
      </p:grpSp>
      <p:pic>
        <p:nvPicPr>
          <p:cNvPr id="1029" name="Picture 5"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47107" y="3856476"/>
            <a:ext cx="1603375" cy="1603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22" name="Group 21" hidden="1"/>
          <p:cNvGrpSpPr/>
          <p:nvPr/>
        </p:nvGrpSpPr>
        <p:grpSpPr>
          <a:xfrm>
            <a:off x="1528817" y="4698849"/>
            <a:ext cx="1664207" cy="1319314"/>
            <a:chOff x="1322832" y="2975292"/>
            <a:chExt cx="1664207" cy="1319314"/>
          </a:xfrm>
        </p:grpSpPr>
        <p:sp>
          <p:nvSpPr>
            <p:cNvPr id="23" name="Rectangle 22"/>
            <p:cNvSpPr/>
            <p:nvPr/>
          </p:nvSpPr>
          <p:spPr>
            <a:xfrm>
              <a:off x="1322832" y="3128746"/>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24" name="Rectangle 23"/>
            <p:cNvSpPr/>
            <p:nvPr/>
          </p:nvSpPr>
          <p:spPr>
            <a:xfrm>
              <a:off x="1322832" y="2975292"/>
              <a:ext cx="1664207" cy="116586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smtClean="0">
                  <a:solidFill>
                    <a:srgbClr val="000000"/>
                  </a:solidFill>
                  <a:latin typeface="Verdana" charset="0"/>
                </a:rPr>
                <a:t>Health &amp;</a:t>
              </a:r>
            </a:p>
            <a:p>
              <a:pPr algn="ctr" eaLnBrk="0" fontAlgn="base" hangingPunct="0">
                <a:spcBef>
                  <a:spcPct val="0"/>
                </a:spcBef>
                <a:spcAft>
                  <a:spcPct val="0"/>
                </a:spcAft>
              </a:pPr>
              <a:r>
                <a:rPr lang="en-US" sz="1700" b="1" dirty="0" smtClean="0">
                  <a:solidFill>
                    <a:srgbClr val="000000"/>
                  </a:solidFill>
                  <a:latin typeface="Verdana" charset="0"/>
                </a:rPr>
                <a:t>Physical Development</a:t>
              </a:r>
            </a:p>
          </p:txBody>
        </p:sp>
      </p:grpSp>
      <p:pic>
        <p:nvPicPr>
          <p:cNvPr id="1030" name="Picture 6"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93024" y="3178587"/>
            <a:ext cx="1603375" cy="1603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26" name="Group 25" hidden="1"/>
          <p:cNvGrpSpPr/>
          <p:nvPr/>
        </p:nvGrpSpPr>
        <p:grpSpPr>
          <a:xfrm>
            <a:off x="1467857" y="3063240"/>
            <a:ext cx="1680619" cy="1378511"/>
            <a:chOff x="1127374" y="1417320"/>
            <a:chExt cx="1680619" cy="1378511"/>
          </a:xfrm>
        </p:grpSpPr>
        <p:sp>
          <p:nvSpPr>
            <p:cNvPr id="27" name="Rectangle 26"/>
            <p:cNvSpPr/>
            <p:nvPr/>
          </p:nvSpPr>
          <p:spPr>
            <a:xfrm>
              <a:off x="1143786" y="1417320"/>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28" name="Rectangle 27"/>
            <p:cNvSpPr/>
            <p:nvPr/>
          </p:nvSpPr>
          <p:spPr>
            <a:xfrm>
              <a:off x="1127374" y="1629971"/>
              <a:ext cx="1664207" cy="116586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smtClean="0">
                  <a:solidFill>
                    <a:srgbClr val="000000"/>
                  </a:solidFill>
                  <a:latin typeface="Verdana" charset="0"/>
                </a:rPr>
                <a:t>Emotional &amp;</a:t>
              </a:r>
            </a:p>
            <a:p>
              <a:pPr algn="ctr" eaLnBrk="0" fontAlgn="base" hangingPunct="0">
                <a:spcBef>
                  <a:spcPct val="0"/>
                </a:spcBef>
                <a:spcAft>
                  <a:spcPct val="0"/>
                </a:spcAft>
              </a:pPr>
              <a:r>
                <a:rPr lang="en-US" sz="1700" b="1" dirty="0" smtClean="0">
                  <a:solidFill>
                    <a:srgbClr val="000000"/>
                  </a:solidFill>
                  <a:latin typeface="Verdana" charset="0"/>
                </a:rPr>
                <a:t>Social Development</a:t>
              </a:r>
            </a:p>
          </p:txBody>
        </p:sp>
      </p:grpSp>
      <p:sp>
        <p:nvSpPr>
          <p:cNvPr id="25" name="Content Placeholder 2"/>
          <p:cNvSpPr txBox="1">
            <a:spLocks/>
          </p:cNvSpPr>
          <p:nvPr/>
        </p:nvSpPr>
        <p:spPr bwMode="auto">
          <a:xfrm>
            <a:off x="312059" y="4557098"/>
            <a:ext cx="8534400" cy="2300902"/>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60000"/>
              </a:spcBef>
              <a:spcAft>
                <a:spcPct val="0"/>
              </a:spcAft>
              <a:buChar char="•"/>
              <a:defRPr sz="3200">
                <a:solidFill>
                  <a:srgbClr val="63554C"/>
                </a:solidFill>
                <a:latin typeface="+mn-lt"/>
                <a:ea typeface="+mn-ea"/>
                <a:cs typeface="ＭＳ Ｐゴシック" charset="0"/>
              </a:defRPr>
            </a:lvl1pPr>
            <a:lvl2pPr marL="742950" indent="-285750" algn="l" rtl="0" eaLnBrk="0" fontAlgn="base" hangingPunct="0">
              <a:spcBef>
                <a:spcPct val="60000"/>
              </a:spcBef>
              <a:spcAft>
                <a:spcPct val="0"/>
              </a:spcAft>
              <a:buChar char="–"/>
              <a:defRPr sz="2800">
                <a:solidFill>
                  <a:srgbClr val="63554C"/>
                </a:solidFill>
                <a:latin typeface="+mn-lt"/>
                <a:ea typeface="+mn-ea"/>
              </a:defRPr>
            </a:lvl2pPr>
            <a:lvl3pPr marL="1085850" indent="-228600" algn="l" rtl="0" eaLnBrk="0" fontAlgn="base" hangingPunct="0">
              <a:spcBef>
                <a:spcPct val="60000"/>
              </a:spcBef>
              <a:spcAft>
                <a:spcPct val="0"/>
              </a:spcAft>
              <a:buChar char="•"/>
              <a:defRPr sz="2400">
                <a:solidFill>
                  <a:srgbClr val="63554C"/>
                </a:solidFill>
                <a:latin typeface="+mn-lt"/>
                <a:ea typeface="+mn-ea"/>
              </a:defRPr>
            </a:lvl3pPr>
            <a:lvl4pPr marL="1428750" indent="-228600" algn="l" rtl="0" eaLnBrk="0" fontAlgn="base" hangingPunct="0">
              <a:spcBef>
                <a:spcPct val="60000"/>
              </a:spcBef>
              <a:spcAft>
                <a:spcPct val="0"/>
              </a:spcAft>
              <a:buChar char="–"/>
              <a:defRPr sz="2000">
                <a:solidFill>
                  <a:srgbClr val="63554C"/>
                </a:solidFill>
                <a:latin typeface="+mn-lt"/>
                <a:ea typeface="+mn-ea"/>
              </a:defRPr>
            </a:lvl4pPr>
            <a:lvl5pPr marL="1771650" indent="-228600" algn="l" rtl="0" eaLnBrk="0" fontAlgn="base" hangingPunct="0">
              <a:spcBef>
                <a:spcPct val="60000"/>
              </a:spcBef>
              <a:spcAft>
                <a:spcPct val="0"/>
              </a:spcAft>
              <a:buChar char="»"/>
              <a:defRPr sz="2000">
                <a:solidFill>
                  <a:srgbClr val="63554C"/>
                </a:solidFill>
                <a:latin typeface="+mn-lt"/>
                <a:ea typeface="+mn-ea"/>
              </a:defRPr>
            </a:lvl5pPr>
            <a:lvl6pPr marL="2514600" indent="-228600" algn="l" rtl="0" fontAlgn="base">
              <a:spcBef>
                <a:spcPct val="20000"/>
              </a:spcBef>
              <a:spcAft>
                <a:spcPct val="0"/>
              </a:spcAft>
              <a:buChar char="»"/>
              <a:defRPr sz="2000">
                <a:solidFill>
                  <a:srgbClr val="173962"/>
                </a:solidFill>
                <a:latin typeface="+mn-lt"/>
                <a:ea typeface="+mn-ea"/>
              </a:defRPr>
            </a:lvl6pPr>
            <a:lvl7pPr marL="2971800" indent="-228600" algn="l" rtl="0" fontAlgn="base">
              <a:spcBef>
                <a:spcPct val="20000"/>
              </a:spcBef>
              <a:spcAft>
                <a:spcPct val="0"/>
              </a:spcAft>
              <a:buChar char="»"/>
              <a:defRPr sz="2000">
                <a:solidFill>
                  <a:srgbClr val="173962"/>
                </a:solidFill>
                <a:latin typeface="+mn-lt"/>
                <a:ea typeface="+mn-ea"/>
              </a:defRPr>
            </a:lvl7pPr>
            <a:lvl8pPr marL="3429000" indent="-228600" algn="l" rtl="0" fontAlgn="base">
              <a:spcBef>
                <a:spcPct val="20000"/>
              </a:spcBef>
              <a:spcAft>
                <a:spcPct val="0"/>
              </a:spcAft>
              <a:buChar char="»"/>
              <a:defRPr sz="2000">
                <a:solidFill>
                  <a:srgbClr val="173962"/>
                </a:solidFill>
                <a:latin typeface="+mn-lt"/>
                <a:ea typeface="+mn-ea"/>
              </a:defRPr>
            </a:lvl8pPr>
            <a:lvl9pPr marL="3886200" indent="-228600" algn="l" rtl="0" fontAlgn="base">
              <a:spcBef>
                <a:spcPct val="20000"/>
              </a:spcBef>
              <a:spcAft>
                <a:spcPct val="0"/>
              </a:spcAft>
              <a:buChar char="»"/>
              <a:defRPr sz="2000">
                <a:solidFill>
                  <a:srgbClr val="173962"/>
                </a:solidFill>
                <a:latin typeface="+mn-lt"/>
                <a:ea typeface="+mn-ea"/>
              </a:defRPr>
            </a:lvl9pPr>
          </a:lstStyle>
          <a:p>
            <a:pPr marL="0" indent="0">
              <a:buFontTx/>
              <a:buNone/>
            </a:pPr>
            <a:r>
              <a:rPr lang="en-US" sz="1800" b="1" dirty="0" smtClean="0">
                <a:solidFill>
                  <a:schemeClr val="tx1"/>
                </a:solidFill>
                <a:latin typeface="+mj-lt"/>
              </a:rPr>
              <a:t>NC Standard Course of Study Example:</a:t>
            </a:r>
          </a:p>
          <a:p>
            <a:pPr marL="0" indent="0">
              <a:buNone/>
            </a:pPr>
            <a:r>
              <a:rPr lang="en-US" sz="1600" b="1" dirty="0">
                <a:solidFill>
                  <a:schemeClr val="tx1"/>
                </a:solidFill>
              </a:rPr>
              <a:t>CCSS RF.K.1 </a:t>
            </a:r>
            <a:r>
              <a:rPr lang="en-US" sz="1600" dirty="0">
                <a:solidFill>
                  <a:schemeClr val="tx1"/>
                </a:solidFill>
              </a:rPr>
              <a:t>Demonstrate understanding of the organization and basic features of print</a:t>
            </a:r>
            <a:r>
              <a:rPr lang="en-US" sz="1600" dirty="0" smtClean="0">
                <a:solidFill>
                  <a:schemeClr val="tx1"/>
                </a:solidFill>
              </a:rPr>
              <a:t>.</a:t>
            </a:r>
          </a:p>
          <a:p>
            <a:pPr lvl="1">
              <a:spcBef>
                <a:spcPts val="0"/>
              </a:spcBef>
              <a:buFont typeface="+mj-lt"/>
              <a:buAutoNum type="alphaLcParenR"/>
            </a:pPr>
            <a:r>
              <a:rPr lang="en-US" sz="1600" dirty="0" smtClean="0">
                <a:solidFill>
                  <a:schemeClr val="tx1"/>
                </a:solidFill>
              </a:rPr>
              <a:t>Follow words from left to right, top to bottom, and page by page.</a:t>
            </a:r>
          </a:p>
          <a:p>
            <a:pPr lvl="1">
              <a:spcBef>
                <a:spcPts val="0"/>
              </a:spcBef>
              <a:buFont typeface="+mj-lt"/>
              <a:buAutoNum type="alphaLcParenR"/>
            </a:pPr>
            <a:r>
              <a:rPr lang="en-US" sz="1600" dirty="0" smtClean="0">
                <a:solidFill>
                  <a:schemeClr val="tx1"/>
                </a:solidFill>
              </a:rPr>
              <a:t>Recognize that spoken words are represented in written language by specific sequences of letters</a:t>
            </a:r>
          </a:p>
          <a:p>
            <a:pPr lvl="1">
              <a:spcBef>
                <a:spcPts val="0"/>
              </a:spcBef>
              <a:buFont typeface="+mj-lt"/>
              <a:buAutoNum type="alphaLcParenR"/>
            </a:pPr>
            <a:r>
              <a:rPr lang="en-US" sz="1600" dirty="0" smtClean="0">
                <a:solidFill>
                  <a:schemeClr val="tx1"/>
                </a:solidFill>
              </a:rPr>
              <a:t>Understand that words are separated by spaces in print.</a:t>
            </a:r>
          </a:p>
          <a:p>
            <a:pPr lvl="1">
              <a:spcBef>
                <a:spcPts val="0"/>
              </a:spcBef>
              <a:buFont typeface="+mj-lt"/>
              <a:buAutoNum type="alphaLcParenR"/>
            </a:pPr>
            <a:r>
              <a:rPr lang="en-US" sz="1600" dirty="0" smtClean="0">
                <a:solidFill>
                  <a:schemeClr val="tx1"/>
                </a:solidFill>
              </a:rPr>
              <a:t>Recognize and name all upper- and lowercase letters of the alphabet. </a:t>
            </a:r>
            <a:endParaRPr lang="en-US" sz="1600" dirty="0" smtClean="0">
              <a:solidFill>
                <a:schemeClr val="tx1"/>
              </a:solidFill>
              <a:latin typeface="+mj-lt"/>
            </a:endParaRPr>
          </a:p>
        </p:txBody>
      </p:sp>
      <p:sp>
        <p:nvSpPr>
          <p:cNvPr id="31" name="Rectangle 30" hidden="1"/>
          <p:cNvSpPr/>
          <p:nvPr/>
        </p:nvSpPr>
        <p:spPr>
          <a:xfrm>
            <a:off x="6553200" y="1981200"/>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3" name="TextBox 2"/>
          <p:cNvSpPr txBox="1"/>
          <p:nvPr/>
        </p:nvSpPr>
        <p:spPr>
          <a:xfrm>
            <a:off x="3388299" y="2704438"/>
            <a:ext cx="3012501" cy="1200329"/>
          </a:xfrm>
          <a:prstGeom prst="rect">
            <a:avLst/>
          </a:prstGeom>
          <a:noFill/>
        </p:spPr>
        <p:txBody>
          <a:bodyPr wrap="square" rtlCol="0">
            <a:spAutoFit/>
          </a:bodyPr>
          <a:lstStyle/>
          <a:p>
            <a:r>
              <a:rPr lang="en-US" b="1" dirty="0" smtClean="0"/>
              <a:t>NC Standards Connection:</a:t>
            </a:r>
          </a:p>
          <a:p>
            <a:pPr marL="285750" indent="-285750">
              <a:buFont typeface="Arial"/>
              <a:buChar char="•"/>
            </a:pPr>
            <a:r>
              <a:rPr lang="en-US" dirty="0" smtClean="0"/>
              <a:t>English Language Arts</a:t>
            </a:r>
          </a:p>
          <a:p>
            <a:pPr marL="285750" indent="-285750">
              <a:buFont typeface="Arial"/>
              <a:buChar char="•"/>
            </a:pPr>
            <a:r>
              <a:rPr lang="en-US" dirty="0" smtClean="0"/>
              <a:t>Social Studies</a:t>
            </a:r>
          </a:p>
          <a:p>
            <a:pPr marL="285750" indent="-285750">
              <a:buFont typeface="Arial"/>
              <a:buChar char="•"/>
            </a:pPr>
            <a:r>
              <a:rPr lang="en-US" dirty="0" smtClean="0"/>
              <a:t>Science</a:t>
            </a:r>
            <a:endParaRPr lang="en-US" dirty="0"/>
          </a:p>
        </p:txBody>
      </p:sp>
      <p:sp>
        <p:nvSpPr>
          <p:cNvPr id="34" name="Rectangle 33"/>
          <p:cNvSpPr/>
          <p:nvPr/>
        </p:nvSpPr>
        <p:spPr>
          <a:xfrm>
            <a:off x="6019799" y="2488358"/>
            <a:ext cx="1856232" cy="787533"/>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32" name="Rectangle 31"/>
          <p:cNvSpPr/>
          <p:nvPr/>
        </p:nvSpPr>
        <p:spPr>
          <a:xfrm>
            <a:off x="947327" y="2978714"/>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grpSp>
        <p:nvGrpSpPr>
          <p:cNvPr id="33" name="Group 32"/>
          <p:cNvGrpSpPr/>
          <p:nvPr/>
        </p:nvGrpSpPr>
        <p:grpSpPr>
          <a:xfrm>
            <a:off x="3470064" y="1400877"/>
            <a:ext cx="3672313" cy="3297972"/>
            <a:chOff x="4174046" y="-679758"/>
            <a:chExt cx="3218147" cy="3297972"/>
          </a:xfrm>
        </p:grpSpPr>
        <p:sp>
          <p:nvSpPr>
            <p:cNvPr id="35" name="Rectangle 34" hidden="1"/>
            <p:cNvSpPr/>
            <p:nvPr/>
          </p:nvSpPr>
          <p:spPr>
            <a:xfrm>
              <a:off x="5727986" y="1452354"/>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36" name="Rectangle 35"/>
            <p:cNvSpPr/>
            <p:nvPr/>
          </p:nvSpPr>
          <p:spPr>
            <a:xfrm>
              <a:off x="4174046" y="-679758"/>
              <a:ext cx="1664207" cy="116586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smtClean="0">
                  <a:solidFill>
                    <a:srgbClr val="595959"/>
                  </a:solidFill>
                  <a:latin typeface="Verdana" charset="0"/>
                </a:rPr>
                <a:t>Language Development &amp; Communication</a:t>
              </a:r>
              <a:endParaRPr lang="en-US" sz="1700" b="1" dirty="0">
                <a:solidFill>
                  <a:srgbClr val="595959"/>
                </a:solidFill>
                <a:latin typeface="Verdana" charset="0"/>
              </a:endParaRPr>
            </a:p>
          </p:txBody>
        </p:sp>
      </p:grpSp>
      <p:pic>
        <p:nvPicPr>
          <p:cNvPr id="38" name="Picture 4"/>
          <p:cNvPicPr>
            <a:picLocks noChangeAspect="1" noChangeArrowheads="1"/>
          </p:cNvPicPr>
          <p:nvPr/>
        </p:nvPicPr>
        <p:blipFill>
          <a:blip r:embed="rId3">
            <a:alphaModFix amt="48000"/>
            <a:extLst>
              <a:ext uri="{28A0092B-C50C-407E-A947-70E740481C1C}">
                <a14:useLocalDpi xmlns:a14="http://schemas.microsoft.com/office/drawing/2010/main" val="0"/>
              </a:ext>
            </a:extLst>
          </a:blip>
          <a:srcRect/>
          <a:stretch>
            <a:fillRect/>
          </a:stretch>
        </p:blipFill>
        <p:spPr bwMode="auto">
          <a:xfrm>
            <a:off x="2790435" y="996018"/>
            <a:ext cx="3577648" cy="357764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9" name="TextBox 38"/>
          <p:cNvSpPr txBox="1"/>
          <p:nvPr/>
        </p:nvSpPr>
        <p:spPr>
          <a:xfrm>
            <a:off x="312059" y="1242536"/>
            <a:ext cx="1982706" cy="1477328"/>
          </a:xfrm>
          <a:prstGeom prst="rect">
            <a:avLst/>
          </a:prstGeom>
          <a:noFill/>
        </p:spPr>
        <p:txBody>
          <a:bodyPr wrap="square" rtlCol="0">
            <a:spAutoFit/>
          </a:bodyPr>
          <a:lstStyle/>
          <a:p>
            <a:pPr algn="ctr"/>
            <a:r>
              <a:rPr lang="en-US" dirty="0" smtClean="0">
                <a:solidFill>
                  <a:schemeClr val="accent3">
                    <a:lumMod val="50000"/>
                  </a:schemeClr>
                </a:solidFill>
                <a:latin typeface="Chalkboard"/>
                <a:cs typeface="Chalkboard"/>
              </a:rPr>
              <a:t>How does this domain connect to the NC Standard Course of Study?</a:t>
            </a:r>
            <a:endParaRPr lang="en-US" dirty="0">
              <a:solidFill>
                <a:schemeClr val="accent3">
                  <a:lumMod val="50000"/>
                </a:schemeClr>
              </a:solidFill>
              <a:latin typeface="Chalkboard"/>
              <a:cs typeface="Chalkboard"/>
            </a:endParaRPr>
          </a:p>
        </p:txBody>
      </p:sp>
    </p:spTree>
    <p:extLst>
      <p:ext uri="{BB962C8B-B14F-4D97-AF65-F5344CB8AC3E}">
        <p14:creationId xmlns:p14="http://schemas.microsoft.com/office/powerpoint/2010/main" val="34625862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028"/>
                                        </p:tgtEl>
                                        <p:attrNameLst>
                                          <p:attrName>style.visibility</p:attrName>
                                        </p:attrNameLst>
                                      </p:cBhvr>
                                      <p:to>
                                        <p:strVal val="visible"/>
                                      </p:to>
                                    </p:set>
                                    <p:anim calcmode="lin" valueType="num">
                                      <p:cBhvr additive="base">
                                        <p:cTn id="17" dur="500" fill="hold"/>
                                        <p:tgtEl>
                                          <p:spTgt spid="1028"/>
                                        </p:tgtEl>
                                        <p:attrNameLst>
                                          <p:attrName>ppt_x</p:attrName>
                                        </p:attrNameLst>
                                      </p:cBhvr>
                                      <p:tavLst>
                                        <p:tav tm="0">
                                          <p:val>
                                            <p:strVal val="#ppt_x"/>
                                          </p:val>
                                        </p:tav>
                                        <p:tav tm="100000">
                                          <p:val>
                                            <p:strVal val="#ppt_x"/>
                                          </p:val>
                                        </p:tav>
                                      </p:tavLst>
                                    </p:anim>
                                    <p:anim calcmode="lin" valueType="num">
                                      <p:cBhvr additive="base">
                                        <p:cTn id="18" dur="500" fill="hold"/>
                                        <p:tgtEl>
                                          <p:spTgt spid="1028"/>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additive="base">
                                        <p:cTn id="21" dur="500" fill="hold"/>
                                        <p:tgtEl>
                                          <p:spTgt spid="18"/>
                                        </p:tgtEl>
                                        <p:attrNameLst>
                                          <p:attrName>ppt_x</p:attrName>
                                        </p:attrNameLst>
                                      </p:cBhvr>
                                      <p:tavLst>
                                        <p:tav tm="0">
                                          <p:val>
                                            <p:strVal val="#ppt_x"/>
                                          </p:val>
                                        </p:tav>
                                        <p:tav tm="100000">
                                          <p:val>
                                            <p:strVal val="#ppt_x"/>
                                          </p:val>
                                        </p:tav>
                                      </p:tavLst>
                                    </p:anim>
                                    <p:anim calcmode="lin" valueType="num">
                                      <p:cBhvr additive="base">
                                        <p:cTn id="2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029"/>
                                        </p:tgtEl>
                                        <p:attrNameLst>
                                          <p:attrName>style.visibility</p:attrName>
                                        </p:attrNameLst>
                                      </p:cBhvr>
                                      <p:to>
                                        <p:strVal val="visible"/>
                                      </p:to>
                                    </p:set>
                                    <p:anim calcmode="lin" valueType="num">
                                      <p:cBhvr additive="base">
                                        <p:cTn id="27" dur="500" fill="hold"/>
                                        <p:tgtEl>
                                          <p:spTgt spid="1029"/>
                                        </p:tgtEl>
                                        <p:attrNameLst>
                                          <p:attrName>ppt_x</p:attrName>
                                        </p:attrNameLst>
                                      </p:cBhvr>
                                      <p:tavLst>
                                        <p:tav tm="0">
                                          <p:val>
                                            <p:strVal val="#ppt_x"/>
                                          </p:val>
                                        </p:tav>
                                        <p:tav tm="100000">
                                          <p:val>
                                            <p:strVal val="#ppt_x"/>
                                          </p:val>
                                        </p:tav>
                                      </p:tavLst>
                                    </p:anim>
                                    <p:anim calcmode="lin" valueType="num">
                                      <p:cBhvr additive="base">
                                        <p:cTn id="28" dur="500" fill="hold"/>
                                        <p:tgtEl>
                                          <p:spTgt spid="1029"/>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500" fill="hold"/>
                                        <p:tgtEl>
                                          <p:spTgt spid="22"/>
                                        </p:tgtEl>
                                        <p:attrNameLst>
                                          <p:attrName>ppt_x</p:attrName>
                                        </p:attrNameLst>
                                      </p:cBhvr>
                                      <p:tavLst>
                                        <p:tav tm="0">
                                          <p:val>
                                            <p:strVal val="#ppt_x"/>
                                          </p:val>
                                        </p:tav>
                                        <p:tav tm="100000">
                                          <p:val>
                                            <p:strVal val="#ppt_x"/>
                                          </p:val>
                                        </p:tav>
                                      </p:tavLst>
                                    </p:anim>
                                    <p:anim calcmode="lin" valueType="num">
                                      <p:cBhvr additive="base">
                                        <p:cTn id="3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30"/>
                                        </p:tgtEl>
                                        <p:attrNameLst>
                                          <p:attrName>style.visibility</p:attrName>
                                        </p:attrNameLst>
                                      </p:cBhvr>
                                      <p:to>
                                        <p:strVal val="visible"/>
                                      </p:to>
                                    </p:set>
                                    <p:anim calcmode="lin" valueType="num">
                                      <p:cBhvr additive="base">
                                        <p:cTn id="37" dur="500" fill="hold"/>
                                        <p:tgtEl>
                                          <p:spTgt spid="1030"/>
                                        </p:tgtEl>
                                        <p:attrNameLst>
                                          <p:attrName>ppt_x</p:attrName>
                                        </p:attrNameLst>
                                      </p:cBhvr>
                                      <p:tavLst>
                                        <p:tav tm="0">
                                          <p:val>
                                            <p:strVal val="#ppt_x"/>
                                          </p:val>
                                        </p:tav>
                                        <p:tav tm="100000">
                                          <p:val>
                                            <p:strVal val="#ppt_x"/>
                                          </p:val>
                                        </p:tav>
                                      </p:tavLst>
                                    </p:anim>
                                    <p:anim calcmode="lin" valueType="num">
                                      <p:cBhvr additive="base">
                                        <p:cTn id="38" dur="500" fill="hold"/>
                                        <p:tgtEl>
                                          <p:spTgt spid="1030"/>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6"/>
                                        </p:tgtEl>
                                        <p:attrNameLst>
                                          <p:attrName>style.visibility</p:attrName>
                                        </p:attrNameLst>
                                      </p:cBhvr>
                                      <p:to>
                                        <p:strVal val="visible"/>
                                      </p:to>
                                    </p:set>
                                    <p:anim calcmode="lin" valueType="num">
                                      <p:cBhvr additive="base">
                                        <p:cTn id="41" dur="500" fill="hold"/>
                                        <p:tgtEl>
                                          <p:spTgt spid="26"/>
                                        </p:tgtEl>
                                        <p:attrNameLst>
                                          <p:attrName>ppt_x</p:attrName>
                                        </p:attrNameLst>
                                      </p:cBhvr>
                                      <p:tavLst>
                                        <p:tav tm="0">
                                          <p:val>
                                            <p:strVal val="#ppt_x"/>
                                          </p:val>
                                        </p:tav>
                                        <p:tav tm="100000">
                                          <p:val>
                                            <p:strVal val="#ppt_x"/>
                                          </p:val>
                                        </p:tav>
                                      </p:tavLst>
                                    </p:anim>
                                    <p:anim calcmode="lin" valueType="num">
                                      <p:cBhvr additive="base">
                                        <p:cTn id="4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1380"/>
          </a:xfrm>
        </p:spPr>
        <p:txBody>
          <a:bodyPr/>
          <a:lstStyle/>
          <a:p>
            <a:r>
              <a:rPr lang="en-US" sz="3200" b="1" dirty="0" smtClean="0"/>
              <a:t>5 Domains of Learning &amp; Development</a:t>
            </a:r>
            <a:endParaRPr lang="en-US" sz="3200" dirty="0"/>
          </a:p>
        </p:txBody>
      </p:sp>
      <p:sp>
        <p:nvSpPr>
          <p:cNvPr id="9" name="Rectangle 8"/>
          <p:cNvSpPr/>
          <p:nvPr/>
        </p:nvSpPr>
        <p:spPr>
          <a:xfrm>
            <a:off x="3655607" y="1574667"/>
            <a:ext cx="1856232" cy="787533"/>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11" name="Oval 10" hidden="1"/>
          <p:cNvSpPr/>
          <p:nvPr/>
        </p:nvSpPr>
        <p:spPr>
          <a:xfrm>
            <a:off x="4419600" y="3181762"/>
            <a:ext cx="1600199" cy="1600200"/>
          </a:xfrm>
          <a:prstGeom prst="ellipse">
            <a:avLst/>
          </a:prstGeom>
          <a:solidFill>
            <a:srgbClr val="FFC000">
              <a:alpha val="25000"/>
            </a:srgb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grpSp>
        <p:nvGrpSpPr>
          <p:cNvPr id="12" name="Group 11" hidden="1"/>
          <p:cNvGrpSpPr/>
          <p:nvPr/>
        </p:nvGrpSpPr>
        <p:grpSpPr>
          <a:xfrm>
            <a:off x="6231825" y="3178587"/>
            <a:ext cx="1833182" cy="1416273"/>
            <a:chOff x="5559011" y="1201941"/>
            <a:chExt cx="1833182" cy="1416273"/>
          </a:xfrm>
        </p:grpSpPr>
        <p:sp>
          <p:nvSpPr>
            <p:cNvPr id="13" name="Rectangle 12"/>
            <p:cNvSpPr/>
            <p:nvPr/>
          </p:nvSpPr>
          <p:spPr>
            <a:xfrm>
              <a:off x="5727986" y="1452354"/>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14" name="Rectangle 13"/>
            <p:cNvSpPr/>
            <p:nvPr/>
          </p:nvSpPr>
          <p:spPr>
            <a:xfrm>
              <a:off x="5559011" y="1201941"/>
              <a:ext cx="1664207" cy="116586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smtClean="0">
                  <a:solidFill>
                    <a:srgbClr val="000000"/>
                  </a:solidFill>
                  <a:latin typeface="Verdana" charset="0"/>
                </a:rPr>
                <a:t>Cognitive Development</a:t>
              </a:r>
            </a:p>
          </p:txBody>
        </p:sp>
      </p:grpSp>
      <p:pic>
        <p:nvPicPr>
          <p:cNvPr id="1028" name="Picture 4"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3858821"/>
            <a:ext cx="1603375" cy="1603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18" name="Group 17" hidden="1"/>
          <p:cNvGrpSpPr/>
          <p:nvPr/>
        </p:nvGrpSpPr>
        <p:grpSpPr>
          <a:xfrm>
            <a:off x="5870575" y="4675989"/>
            <a:ext cx="2174681" cy="1538075"/>
            <a:chOff x="5366735" y="2733674"/>
            <a:chExt cx="2174681" cy="1538075"/>
          </a:xfrm>
        </p:grpSpPr>
        <p:sp>
          <p:nvSpPr>
            <p:cNvPr id="19" name="Rectangle 18"/>
            <p:cNvSpPr/>
            <p:nvPr/>
          </p:nvSpPr>
          <p:spPr>
            <a:xfrm>
              <a:off x="5366735" y="3151603"/>
              <a:ext cx="2025457" cy="1120146"/>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20" name="Rectangle 19"/>
            <p:cNvSpPr/>
            <p:nvPr/>
          </p:nvSpPr>
          <p:spPr>
            <a:xfrm>
              <a:off x="5515959" y="2733674"/>
              <a:ext cx="2025457" cy="1120146"/>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600" b="1" dirty="0" smtClean="0">
                  <a:solidFill>
                    <a:srgbClr val="000000"/>
                  </a:solidFill>
                  <a:latin typeface="Verdana" charset="0"/>
                </a:rPr>
                <a:t>Language Development</a:t>
              </a:r>
            </a:p>
            <a:p>
              <a:pPr algn="ctr" eaLnBrk="0" fontAlgn="base" hangingPunct="0">
                <a:spcBef>
                  <a:spcPct val="0"/>
                </a:spcBef>
                <a:spcAft>
                  <a:spcPct val="0"/>
                </a:spcAft>
              </a:pPr>
              <a:r>
                <a:rPr lang="en-US" sz="1600" b="1" dirty="0" smtClean="0">
                  <a:solidFill>
                    <a:srgbClr val="000000"/>
                  </a:solidFill>
                  <a:latin typeface="Verdana" charset="0"/>
                </a:rPr>
                <a:t>&amp; Communication</a:t>
              </a:r>
            </a:p>
          </p:txBody>
        </p:sp>
      </p:grpSp>
      <p:pic>
        <p:nvPicPr>
          <p:cNvPr id="1029" name="Picture 5"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47107" y="3856476"/>
            <a:ext cx="1603375" cy="1603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22" name="Group 21" hidden="1"/>
          <p:cNvGrpSpPr/>
          <p:nvPr/>
        </p:nvGrpSpPr>
        <p:grpSpPr>
          <a:xfrm>
            <a:off x="1528817" y="4698849"/>
            <a:ext cx="1664207" cy="1319314"/>
            <a:chOff x="1322832" y="2975292"/>
            <a:chExt cx="1664207" cy="1319314"/>
          </a:xfrm>
        </p:grpSpPr>
        <p:sp>
          <p:nvSpPr>
            <p:cNvPr id="23" name="Rectangle 22"/>
            <p:cNvSpPr/>
            <p:nvPr/>
          </p:nvSpPr>
          <p:spPr>
            <a:xfrm>
              <a:off x="1322832" y="3128746"/>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24" name="Rectangle 23"/>
            <p:cNvSpPr/>
            <p:nvPr/>
          </p:nvSpPr>
          <p:spPr>
            <a:xfrm>
              <a:off x="1322832" y="2975292"/>
              <a:ext cx="1664207" cy="116586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smtClean="0">
                  <a:solidFill>
                    <a:srgbClr val="000000"/>
                  </a:solidFill>
                  <a:latin typeface="Verdana" charset="0"/>
                </a:rPr>
                <a:t>Health &amp;</a:t>
              </a:r>
            </a:p>
            <a:p>
              <a:pPr algn="ctr" eaLnBrk="0" fontAlgn="base" hangingPunct="0">
                <a:spcBef>
                  <a:spcPct val="0"/>
                </a:spcBef>
                <a:spcAft>
                  <a:spcPct val="0"/>
                </a:spcAft>
              </a:pPr>
              <a:r>
                <a:rPr lang="en-US" sz="1700" b="1" dirty="0" smtClean="0">
                  <a:solidFill>
                    <a:srgbClr val="000000"/>
                  </a:solidFill>
                  <a:latin typeface="Verdana" charset="0"/>
                </a:rPr>
                <a:t>Physical Development</a:t>
              </a:r>
            </a:p>
          </p:txBody>
        </p:sp>
      </p:grpSp>
      <p:pic>
        <p:nvPicPr>
          <p:cNvPr id="1030" name="Picture 6"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93024" y="3178587"/>
            <a:ext cx="1603375" cy="1603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26" name="Group 25" hidden="1"/>
          <p:cNvGrpSpPr/>
          <p:nvPr/>
        </p:nvGrpSpPr>
        <p:grpSpPr>
          <a:xfrm>
            <a:off x="1467857" y="3063240"/>
            <a:ext cx="1680619" cy="1378511"/>
            <a:chOff x="1127374" y="1417320"/>
            <a:chExt cx="1680619" cy="1378511"/>
          </a:xfrm>
        </p:grpSpPr>
        <p:sp>
          <p:nvSpPr>
            <p:cNvPr id="27" name="Rectangle 26"/>
            <p:cNvSpPr/>
            <p:nvPr/>
          </p:nvSpPr>
          <p:spPr>
            <a:xfrm>
              <a:off x="1143786" y="1417320"/>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28" name="Rectangle 27"/>
            <p:cNvSpPr/>
            <p:nvPr/>
          </p:nvSpPr>
          <p:spPr>
            <a:xfrm>
              <a:off x="1127374" y="1629971"/>
              <a:ext cx="1664207" cy="116586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smtClean="0">
                  <a:solidFill>
                    <a:srgbClr val="000000"/>
                  </a:solidFill>
                  <a:latin typeface="Verdana" charset="0"/>
                </a:rPr>
                <a:t>Emotional &amp;</a:t>
              </a:r>
            </a:p>
            <a:p>
              <a:pPr algn="ctr" eaLnBrk="0" fontAlgn="base" hangingPunct="0">
                <a:spcBef>
                  <a:spcPct val="0"/>
                </a:spcBef>
                <a:spcAft>
                  <a:spcPct val="0"/>
                </a:spcAft>
              </a:pPr>
              <a:r>
                <a:rPr lang="en-US" sz="1700" b="1" dirty="0" smtClean="0">
                  <a:solidFill>
                    <a:srgbClr val="000000"/>
                  </a:solidFill>
                  <a:latin typeface="Verdana" charset="0"/>
                </a:rPr>
                <a:t>Social Development</a:t>
              </a:r>
            </a:p>
          </p:txBody>
        </p:sp>
      </p:grpSp>
      <p:sp>
        <p:nvSpPr>
          <p:cNvPr id="25" name="Content Placeholder 2"/>
          <p:cNvSpPr txBox="1">
            <a:spLocks/>
          </p:cNvSpPr>
          <p:nvPr/>
        </p:nvSpPr>
        <p:spPr bwMode="auto">
          <a:xfrm>
            <a:off x="316523" y="4479513"/>
            <a:ext cx="8534400" cy="2182569"/>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60000"/>
              </a:spcBef>
              <a:spcAft>
                <a:spcPct val="0"/>
              </a:spcAft>
              <a:buChar char="•"/>
              <a:defRPr sz="3200">
                <a:solidFill>
                  <a:srgbClr val="63554C"/>
                </a:solidFill>
                <a:latin typeface="+mn-lt"/>
                <a:ea typeface="+mn-ea"/>
                <a:cs typeface="ＭＳ Ｐゴシック" charset="0"/>
              </a:defRPr>
            </a:lvl1pPr>
            <a:lvl2pPr marL="742950" indent="-285750" algn="l" rtl="0" eaLnBrk="0" fontAlgn="base" hangingPunct="0">
              <a:spcBef>
                <a:spcPct val="60000"/>
              </a:spcBef>
              <a:spcAft>
                <a:spcPct val="0"/>
              </a:spcAft>
              <a:buChar char="–"/>
              <a:defRPr sz="2800">
                <a:solidFill>
                  <a:srgbClr val="63554C"/>
                </a:solidFill>
                <a:latin typeface="+mn-lt"/>
                <a:ea typeface="+mn-ea"/>
              </a:defRPr>
            </a:lvl2pPr>
            <a:lvl3pPr marL="1085850" indent="-228600" algn="l" rtl="0" eaLnBrk="0" fontAlgn="base" hangingPunct="0">
              <a:spcBef>
                <a:spcPct val="60000"/>
              </a:spcBef>
              <a:spcAft>
                <a:spcPct val="0"/>
              </a:spcAft>
              <a:buChar char="•"/>
              <a:defRPr sz="2400">
                <a:solidFill>
                  <a:srgbClr val="63554C"/>
                </a:solidFill>
                <a:latin typeface="+mn-lt"/>
                <a:ea typeface="+mn-ea"/>
              </a:defRPr>
            </a:lvl3pPr>
            <a:lvl4pPr marL="1428750" indent="-228600" algn="l" rtl="0" eaLnBrk="0" fontAlgn="base" hangingPunct="0">
              <a:spcBef>
                <a:spcPct val="60000"/>
              </a:spcBef>
              <a:spcAft>
                <a:spcPct val="0"/>
              </a:spcAft>
              <a:buChar char="–"/>
              <a:defRPr sz="2000">
                <a:solidFill>
                  <a:srgbClr val="63554C"/>
                </a:solidFill>
                <a:latin typeface="+mn-lt"/>
                <a:ea typeface="+mn-ea"/>
              </a:defRPr>
            </a:lvl4pPr>
            <a:lvl5pPr marL="1771650" indent="-228600" algn="l" rtl="0" eaLnBrk="0" fontAlgn="base" hangingPunct="0">
              <a:spcBef>
                <a:spcPct val="60000"/>
              </a:spcBef>
              <a:spcAft>
                <a:spcPct val="0"/>
              </a:spcAft>
              <a:buChar char="»"/>
              <a:defRPr sz="2000">
                <a:solidFill>
                  <a:srgbClr val="63554C"/>
                </a:solidFill>
                <a:latin typeface="+mn-lt"/>
                <a:ea typeface="+mn-ea"/>
              </a:defRPr>
            </a:lvl5pPr>
            <a:lvl6pPr marL="2514600" indent="-228600" algn="l" rtl="0" fontAlgn="base">
              <a:spcBef>
                <a:spcPct val="20000"/>
              </a:spcBef>
              <a:spcAft>
                <a:spcPct val="0"/>
              </a:spcAft>
              <a:buChar char="»"/>
              <a:defRPr sz="2000">
                <a:solidFill>
                  <a:srgbClr val="173962"/>
                </a:solidFill>
                <a:latin typeface="+mn-lt"/>
                <a:ea typeface="+mn-ea"/>
              </a:defRPr>
            </a:lvl6pPr>
            <a:lvl7pPr marL="2971800" indent="-228600" algn="l" rtl="0" fontAlgn="base">
              <a:spcBef>
                <a:spcPct val="20000"/>
              </a:spcBef>
              <a:spcAft>
                <a:spcPct val="0"/>
              </a:spcAft>
              <a:buChar char="»"/>
              <a:defRPr sz="2000">
                <a:solidFill>
                  <a:srgbClr val="173962"/>
                </a:solidFill>
                <a:latin typeface="+mn-lt"/>
                <a:ea typeface="+mn-ea"/>
              </a:defRPr>
            </a:lvl7pPr>
            <a:lvl8pPr marL="3429000" indent="-228600" algn="l" rtl="0" fontAlgn="base">
              <a:spcBef>
                <a:spcPct val="20000"/>
              </a:spcBef>
              <a:spcAft>
                <a:spcPct val="0"/>
              </a:spcAft>
              <a:buChar char="»"/>
              <a:defRPr sz="2000">
                <a:solidFill>
                  <a:srgbClr val="173962"/>
                </a:solidFill>
                <a:latin typeface="+mn-lt"/>
                <a:ea typeface="+mn-ea"/>
              </a:defRPr>
            </a:lvl8pPr>
            <a:lvl9pPr marL="3886200" indent="-228600" algn="l" rtl="0" fontAlgn="base">
              <a:spcBef>
                <a:spcPct val="20000"/>
              </a:spcBef>
              <a:spcAft>
                <a:spcPct val="0"/>
              </a:spcAft>
              <a:buChar char="»"/>
              <a:defRPr sz="2000">
                <a:solidFill>
                  <a:srgbClr val="173962"/>
                </a:solidFill>
                <a:latin typeface="+mn-lt"/>
                <a:ea typeface="+mn-ea"/>
              </a:defRPr>
            </a:lvl9pPr>
          </a:lstStyle>
          <a:p>
            <a:pPr marL="0" indent="0">
              <a:buNone/>
            </a:pPr>
            <a:r>
              <a:rPr lang="en-US" sz="1800" b="1" dirty="0">
                <a:solidFill>
                  <a:schemeClr val="tx1"/>
                </a:solidFill>
              </a:rPr>
              <a:t>NC Standard Course of Study Example:</a:t>
            </a:r>
          </a:p>
          <a:p>
            <a:pPr marL="0" indent="0">
              <a:spcBef>
                <a:spcPts val="0"/>
              </a:spcBef>
              <a:buNone/>
            </a:pPr>
            <a:endParaRPr lang="en-US" sz="1600" b="1" dirty="0" smtClean="0">
              <a:solidFill>
                <a:schemeClr val="tx1"/>
              </a:solidFill>
            </a:endParaRPr>
          </a:p>
          <a:p>
            <a:pPr marL="0" indent="0">
              <a:spcBef>
                <a:spcPts val="0"/>
              </a:spcBef>
              <a:buNone/>
            </a:pPr>
            <a:r>
              <a:rPr lang="en-US" sz="1600" b="1" dirty="0" smtClean="0">
                <a:solidFill>
                  <a:schemeClr val="tx1"/>
                </a:solidFill>
              </a:rPr>
              <a:t>RF.3.4</a:t>
            </a:r>
            <a:r>
              <a:rPr lang="en-US" sz="1600" dirty="0" smtClean="0"/>
              <a:t> </a:t>
            </a:r>
            <a:r>
              <a:rPr lang="en-US" sz="1600" dirty="0">
                <a:solidFill>
                  <a:schemeClr val="tx1"/>
                </a:solidFill>
              </a:rPr>
              <a:t>Read with sufficient accuracy and fluency to support comprehension. </a:t>
            </a:r>
          </a:p>
          <a:p>
            <a:pPr marL="400050" lvl="1" indent="0">
              <a:spcBef>
                <a:spcPts val="0"/>
              </a:spcBef>
              <a:buNone/>
            </a:pPr>
            <a:r>
              <a:rPr lang="en-US" sz="1600" dirty="0" smtClean="0">
                <a:solidFill>
                  <a:schemeClr val="tx1"/>
                </a:solidFill>
              </a:rPr>
              <a:t>a) Read grade-level text with purpose and understanding. </a:t>
            </a:r>
          </a:p>
          <a:p>
            <a:pPr marL="400050" lvl="1" indent="0">
              <a:spcBef>
                <a:spcPts val="0"/>
              </a:spcBef>
              <a:buNone/>
            </a:pPr>
            <a:r>
              <a:rPr lang="en-US" sz="1600" dirty="0" smtClean="0">
                <a:solidFill>
                  <a:schemeClr val="tx1"/>
                </a:solidFill>
              </a:rPr>
              <a:t>b) Read </a:t>
            </a:r>
            <a:r>
              <a:rPr lang="en-US" sz="1600" dirty="0">
                <a:solidFill>
                  <a:schemeClr val="tx1"/>
                </a:solidFill>
              </a:rPr>
              <a:t>grade-level prose and poetry orally with accuracy, appropriate rate, and expression on successive readings. </a:t>
            </a:r>
            <a:endParaRPr lang="en-US" sz="1600" dirty="0" smtClean="0">
              <a:solidFill>
                <a:schemeClr val="tx1"/>
              </a:solidFill>
            </a:endParaRPr>
          </a:p>
          <a:p>
            <a:pPr marL="400050" lvl="1" indent="0">
              <a:spcBef>
                <a:spcPts val="0"/>
              </a:spcBef>
              <a:buNone/>
            </a:pPr>
            <a:r>
              <a:rPr lang="en-US" sz="1600" dirty="0" smtClean="0">
                <a:solidFill>
                  <a:schemeClr val="tx1"/>
                </a:solidFill>
              </a:rPr>
              <a:t>c) </a:t>
            </a:r>
            <a:r>
              <a:rPr lang="en-US" sz="1600" dirty="0">
                <a:solidFill>
                  <a:schemeClr val="tx1"/>
                </a:solidFill>
              </a:rPr>
              <a:t>Use context to confirm or self-correct word recognition and understanding, rereading as necessary</a:t>
            </a:r>
            <a:r>
              <a:rPr lang="en-US" sz="1600" dirty="0" smtClean="0">
                <a:solidFill>
                  <a:schemeClr val="tx1"/>
                </a:solidFill>
              </a:rPr>
              <a:t>.</a:t>
            </a:r>
            <a:endParaRPr lang="en-US" sz="1800" dirty="0">
              <a:solidFill>
                <a:schemeClr val="tx1"/>
              </a:solidFill>
              <a:effectLst/>
            </a:endParaRPr>
          </a:p>
        </p:txBody>
      </p:sp>
      <p:sp>
        <p:nvSpPr>
          <p:cNvPr id="31" name="Rectangle 30" hidden="1"/>
          <p:cNvSpPr/>
          <p:nvPr/>
        </p:nvSpPr>
        <p:spPr>
          <a:xfrm>
            <a:off x="6553200" y="1981200"/>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3" name="TextBox 2"/>
          <p:cNvSpPr txBox="1"/>
          <p:nvPr/>
        </p:nvSpPr>
        <p:spPr>
          <a:xfrm>
            <a:off x="3388299" y="2704438"/>
            <a:ext cx="3012501" cy="1200329"/>
          </a:xfrm>
          <a:prstGeom prst="rect">
            <a:avLst/>
          </a:prstGeom>
          <a:noFill/>
        </p:spPr>
        <p:txBody>
          <a:bodyPr wrap="square" rtlCol="0">
            <a:spAutoFit/>
          </a:bodyPr>
          <a:lstStyle/>
          <a:p>
            <a:r>
              <a:rPr lang="en-US" b="1" dirty="0" smtClean="0"/>
              <a:t>NC Standards Connection:</a:t>
            </a:r>
          </a:p>
          <a:p>
            <a:pPr marL="285750" indent="-285750">
              <a:buFont typeface="Arial"/>
              <a:buChar char="•"/>
            </a:pPr>
            <a:r>
              <a:rPr lang="en-US" dirty="0" smtClean="0"/>
              <a:t>English Language Arts</a:t>
            </a:r>
          </a:p>
          <a:p>
            <a:pPr marL="285750" indent="-285750">
              <a:buFont typeface="Arial"/>
              <a:buChar char="•"/>
            </a:pPr>
            <a:r>
              <a:rPr lang="en-US" dirty="0" smtClean="0"/>
              <a:t>Social Studies</a:t>
            </a:r>
          </a:p>
          <a:p>
            <a:pPr marL="285750" indent="-285750">
              <a:buFont typeface="Arial"/>
              <a:buChar char="•"/>
            </a:pPr>
            <a:r>
              <a:rPr lang="en-US" dirty="0" smtClean="0"/>
              <a:t>Science</a:t>
            </a:r>
            <a:endParaRPr lang="en-US" dirty="0"/>
          </a:p>
        </p:txBody>
      </p:sp>
      <p:sp>
        <p:nvSpPr>
          <p:cNvPr id="34" name="Rectangle 33"/>
          <p:cNvSpPr/>
          <p:nvPr/>
        </p:nvSpPr>
        <p:spPr>
          <a:xfrm>
            <a:off x="6019799" y="2488358"/>
            <a:ext cx="1856232" cy="787533"/>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32" name="Rectangle 31"/>
          <p:cNvSpPr/>
          <p:nvPr/>
        </p:nvSpPr>
        <p:spPr>
          <a:xfrm>
            <a:off x="947327" y="2978714"/>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grpSp>
        <p:nvGrpSpPr>
          <p:cNvPr id="33" name="Group 32"/>
          <p:cNvGrpSpPr/>
          <p:nvPr/>
        </p:nvGrpSpPr>
        <p:grpSpPr>
          <a:xfrm>
            <a:off x="3470064" y="1400877"/>
            <a:ext cx="3672313" cy="3297972"/>
            <a:chOff x="4174046" y="-679758"/>
            <a:chExt cx="3218147" cy="3297972"/>
          </a:xfrm>
        </p:grpSpPr>
        <p:sp>
          <p:nvSpPr>
            <p:cNvPr id="35" name="Rectangle 34" hidden="1"/>
            <p:cNvSpPr/>
            <p:nvPr/>
          </p:nvSpPr>
          <p:spPr>
            <a:xfrm>
              <a:off x="5727986" y="1452354"/>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36" name="Rectangle 35"/>
            <p:cNvSpPr/>
            <p:nvPr/>
          </p:nvSpPr>
          <p:spPr>
            <a:xfrm>
              <a:off x="4174046" y="-679758"/>
              <a:ext cx="1664207" cy="116586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smtClean="0">
                  <a:solidFill>
                    <a:srgbClr val="595959"/>
                  </a:solidFill>
                  <a:latin typeface="Verdana" charset="0"/>
                </a:rPr>
                <a:t>Language Development &amp; Communication</a:t>
              </a:r>
              <a:endParaRPr lang="en-US" sz="1700" b="1" dirty="0">
                <a:solidFill>
                  <a:srgbClr val="595959"/>
                </a:solidFill>
                <a:latin typeface="Verdana" charset="0"/>
              </a:endParaRPr>
            </a:p>
          </p:txBody>
        </p:sp>
      </p:grpSp>
      <p:pic>
        <p:nvPicPr>
          <p:cNvPr id="38" name="Picture 4"/>
          <p:cNvPicPr>
            <a:picLocks noChangeAspect="1" noChangeArrowheads="1"/>
          </p:cNvPicPr>
          <p:nvPr/>
        </p:nvPicPr>
        <p:blipFill>
          <a:blip r:embed="rId3">
            <a:alphaModFix amt="48000"/>
            <a:extLst>
              <a:ext uri="{28A0092B-C50C-407E-A947-70E740481C1C}">
                <a14:useLocalDpi xmlns:a14="http://schemas.microsoft.com/office/drawing/2010/main" val="0"/>
              </a:ext>
            </a:extLst>
          </a:blip>
          <a:srcRect/>
          <a:stretch>
            <a:fillRect/>
          </a:stretch>
        </p:blipFill>
        <p:spPr bwMode="auto">
          <a:xfrm>
            <a:off x="2716241" y="825996"/>
            <a:ext cx="3577648" cy="35049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9" name="TextBox 38"/>
          <p:cNvSpPr txBox="1"/>
          <p:nvPr/>
        </p:nvSpPr>
        <p:spPr>
          <a:xfrm>
            <a:off x="312059" y="1242536"/>
            <a:ext cx="1982706" cy="1477328"/>
          </a:xfrm>
          <a:prstGeom prst="rect">
            <a:avLst/>
          </a:prstGeom>
          <a:noFill/>
        </p:spPr>
        <p:txBody>
          <a:bodyPr wrap="square" rtlCol="0">
            <a:spAutoFit/>
          </a:bodyPr>
          <a:lstStyle/>
          <a:p>
            <a:pPr algn="ctr"/>
            <a:r>
              <a:rPr lang="en-US" dirty="0" smtClean="0">
                <a:solidFill>
                  <a:schemeClr val="accent3">
                    <a:lumMod val="50000"/>
                  </a:schemeClr>
                </a:solidFill>
                <a:latin typeface="Chalkboard"/>
                <a:cs typeface="Chalkboard"/>
              </a:rPr>
              <a:t>How does this domain connect to the NC Standard Course of Study?</a:t>
            </a:r>
            <a:endParaRPr lang="en-US" dirty="0">
              <a:solidFill>
                <a:schemeClr val="accent3">
                  <a:lumMod val="50000"/>
                </a:schemeClr>
              </a:solidFill>
              <a:latin typeface="Chalkboard"/>
              <a:cs typeface="Chalkboard"/>
            </a:endParaRPr>
          </a:p>
        </p:txBody>
      </p:sp>
    </p:spTree>
    <p:extLst>
      <p:ext uri="{BB962C8B-B14F-4D97-AF65-F5344CB8AC3E}">
        <p14:creationId xmlns:p14="http://schemas.microsoft.com/office/powerpoint/2010/main" val="27317712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028"/>
                                        </p:tgtEl>
                                        <p:attrNameLst>
                                          <p:attrName>style.visibility</p:attrName>
                                        </p:attrNameLst>
                                      </p:cBhvr>
                                      <p:to>
                                        <p:strVal val="visible"/>
                                      </p:to>
                                    </p:set>
                                    <p:anim calcmode="lin" valueType="num">
                                      <p:cBhvr additive="base">
                                        <p:cTn id="17" dur="500" fill="hold"/>
                                        <p:tgtEl>
                                          <p:spTgt spid="1028"/>
                                        </p:tgtEl>
                                        <p:attrNameLst>
                                          <p:attrName>ppt_x</p:attrName>
                                        </p:attrNameLst>
                                      </p:cBhvr>
                                      <p:tavLst>
                                        <p:tav tm="0">
                                          <p:val>
                                            <p:strVal val="#ppt_x"/>
                                          </p:val>
                                        </p:tav>
                                        <p:tav tm="100000">
                                          <p:val>
                                            <p:strVal val="#ppt_x"/>
                                          </p:val>
                                        </p:tav>
                                      </p:tavLst>
                                    </p:anim>
                                    <p:anim calcmode="lin" valueType="num">
                                      <p:cBhvr additive="base">
                                        <p:cTn id="18" dur="500" fill="hold"/>
                                        <p:tgtEl>
                                          <p:spTgt spid="1028"/>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additive="base">
                                        <p:cTn id="21" dur="500" fill="hold"/>
                                        <p:tgtEl>
                                          <p:spTgt spid="18"/>
                                        </p:tgtEl>
                                        <p:attrNameLst>
                                          <p:attrName>ppt_x</p:attrName>
                                        </p:attrNameLst>
                                      </p:cBhvr>
                                      <p:tavLst>
                                        <p:tav tm="0">
                                          <p:val>
                                            <p:strVal val="#ppt_x"/>
                                          </p:val>
                                        </p:tav>
                                        <p:tav tm="100000">
                                          <p:val>
                                            <p:strVal val="#ppt_x"/>
                                          </p:val>
                                        </p:tav>
                                      </p:tavLst>
                                    </p:anim>
                                    <p:anim calcmode="lin" valueType="num">
                                      <p:cBhvr additive="base">
                                        <p:cTn id="2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029"/>
                                        </p:tgtEl>
                                        <p:attrNameLst>
                                          <p:attrName>style.visibility</p:attrName>
                                        </p:attrNameLst>
                                      </p:cBhvr>
                                      <p:to>
                                        <p:strVal val="visible"/>
                                      </p:to>
                                    </p:set>
                                    <p:anim calcmode="lin" valueType="num">
                                      <p:cBhvr additive="base">
                                        <p:cTn id="27" dur="500" fill="hold"/>
                                        <p:tgtEl>
                                          <p:spTgt spid="1029"/>
                                        </p:tgtEl>
                                        <p:attrNameLst>
                                          <p:attrName>ppt_x</p:attrName>
                                        </p:attrNameLst>
                                      </p:cBhvr>
                                      <p:tavLst>
                                        <p:tav tm="0">
                                          <p:val>
                                            <p:strVal val="#ppt_x"/>
                                          </p:val>
                                        </p:tav>
                                        <p:tav tm="100000">
                                          <p:val>
                                            <p:strVal val="#ppt_x"/>
                                          </p:val>
                                        </p:tav>
                                      </p:tavLst>
                                    </p:anim>
                                    <p:anim calcmode="lin" valueType="num">
                                      <p:cBhvr additive="base">
                                        <p:cTn id="28" dur="500" fill="hold"/>
                                        <p:tgtEl>
                                          <p:spTgt spid="1029"/>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500" fill="hold"/>
                                        <p:tgtEl>
                                          <p:spTgt spid="22"/>
                                        </p:tgtEl>
                                        <p:attrNameLst>
                                          <p:attrName>ppt_x</p:attrName>
                                        </p:attrNameLst>
                                      </p:cBhvr>
                                      <p:tavLst>
                                        <p:tav tm="0">
                                          <p:val>
                                            <p:strVal val="#ppt_x"/>
                                          </p:val>
                                        </p:tav>
                                        <p:tav tm="100000">
                                          <p:val>
                                            <p:strVal val="#ppt_x"/>
                                          </p:val>
                                        </p:tav>
                                      </p:tavLst>
                                    </p:anim>
                                    <p:anim calcmode="lin" valueType="num">
                                      <p:cBhvr additive="base">
                                        <p:cTn id="3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30"/>
                                        </p:tgtEl>
                                        <p:attrNameLst>
                                          <p:attrName>style.visibility</p:attrName>
                                        </p:attrNameLst>
                                      </p:cBhvr>
                                      <p:to>
                                        <p:strVal val="visible"/>
                                      </p:to>
                                    </p:set>
                                    <p:anim calcmode="lin" valueType="num">
                                      <p:cBhvr additive="base">
                                        <p:cTn id="37" dur="500" fill="hold"/>
                                        <p:tgtEl>
                                          <p:spTgt spid="1030"/>
                                        </p:tgtEl>
                                        <p:attrNameLst>
                                          <p:attrName>ppt_x</p:attrName>
                                        </p:attrNameLst>
                                      </p:cBhvr>
                                      <p:tavLst>
                                        <p:tav tm="0">
                                          <p:val>
                                            <p:strVal val="#ppt_x"/>
                                          </p:val>
                                        </p:tav>
                                        <p:tav tm="100000">
                                          <p:val>
                                            <p:strVal val="#ppt_x"/>
                                          </p:val>
                                        </p:tav>
                                      </p:tavLst>
                                    </p:anim>
                                    <p:anim calcmode="lin" valueType="num">
                                      <p:cBhvr additive="base">
                                        <p:cTn id="38" dur="500" fill="hold"/>
                                        <p:tgtEl>
                                          <p:spTgt spid="1030"/>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6"/>
                                        </p:tgtEl>
                                        <p:attrNameLst>
                                          <p:attrName>style.visibility</p:attrName>
                                        </p:attrNameLst>
                                      </p:cBhvr>
                                      <p:to>
                                        <p:strVal val="visible"/>
                                      </p:to>
                                    </p:set>
                                    <p:anim calcmode="lin" valueType="num">
                                      <p:cBhvr additive="base">
                                        <p:cTn id="41" dur="500" fill="hold"/>
                                        <p:tgtEl>
                                          <p:spTgt spid="26"/>
                                        </p:tgtEl>
                                        <p:attrNameLst>
                                          <p:attrName>ppt_x</p:attrName>
                                        </p:attrNameLst>
                                      </p:cBhvr>
                                      <p:tavLst>
                                        <p:tav tm="0">
                                          <p:val>
                                            <p:strVal val="#ppt_x"/>
                                          </p:val>
                                        </p:tav>
                                        <p:tav tm="100000">
                                          <p:val>
                                            <p:strVal val="#ppt_x"/>
                                          </p:val>
                                        </p:tav>
                                      </p:tavLst>
                                    </p:anim>
                                    <p:anim calcmode="lin" valueType="num">
                                      <p:cBhvr additive="base">
                                        <p:cTn id="4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5 Domains of Learning &amp; Development</a:t>
            </a:r>
            <a:endParaRPr lang="en-US" sz="3200" b="1" dirty="0"/>
          </a:p>
        </p:txBody>
      </p:sp>
      <p:sp>
        <p:nvSpPr>
          <p:cNvPr id="9" name="Rectangle 8"/>
          <p:cNvSpPr/>
          <p:nvPr/>
        </p:nvSpPr>
        <p:spPr>
          <a:xfrm>
            <a:off x="3655607" y="1574667"/>
            <a:ext cx="1856232" cy="787533"/>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11" name="Oval 10" hidden="1"/>
          <p:cNvSpPr/>
          <p:nvPr/>
        </p:nvSpPr>
        <p:spPr>
          <a:xfrm>
            <a:off x="4419600" y="3181762"/>
            <a:ext cx="1600199" cy="1600200"/>
          </a:xfrm>
          <a:prstGeom prst="ellipse">
            <a:avLst/>
          </a:prstGeom>
          <a:solidFill>
            <a:srgbClr val="FFC000">
              <a:alpha val="25000"/>
            </a:srgb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grpSp>
        <p:nvGrpSpPr>
          <p:cNvPr id="12" name="Group 11" hidden="1"/>
          <p:cNvGrpSpPr/>
          <p:nvPr/>
        </p:nvGrpSpPr>
        <p:grpSpPr>
          <a:xfrm>
            <a:off x="6231825" y="3178587"/>
            <a:ext cx="1833182" cy="1416273"/>
            <a:chOff x="5559011" y="1201941"/>
            <a:chExt cx="1833182" cy="1416273"/>
          </a:xfrm>
        </p:grpSpPr>
        <p:sp>
          <p:nvSpPr>
            <p:cNvPr id="13" name="Rectangle 12"/>
            <p:cNvSpPr/>
            <p:nvPr/>
          </p:nvSpPr>
          <p:spPr>
            <a:xfrm>
              <a:off x="5727986" y="1452354"/>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14" name="Rectangle 13"/>
            <p:cNvSpPr/>
            <p:nvPr/>
          </p:nvSpPr>
          <p:spPr>
            <a:xfrm>
              <a:off x="5559011" y="1201941"/>
              <a:ext cx="1664207" cy="116586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smtClean="0">
                  <a:solidFill>
                    <a:srgbClr val="000000"/>
                  </a:solidFill>
                  <a:latin typeface="Verdana" charset="0"/>
                </a:rPr>
                <a:t>Cognitive Development</a:t>
              </a:r>
            </a:p>
          </p:txBody>
        </p:sp>
      </p:grpSp>
      <p:pic>
        <p:nvPicPr>
          <p:cNvPr id="1028" name="Picture 4"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3858821"/>
            <a:ext cx="1603375" cy="1603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18" name="Group 17" hidden="1"/>
          <p:cNvGrpSpPr/>
          <p:nvPr/>
        </p:nvGrpSpPr>
        <p:grpSpPr>
          <a:xfrm>
            <a:off x="5870575" y="4675989"/>
            <a:ext cx="2174681" cy="1538075"/>
            <a:chOff x="5366735" y="2733674"/>
            <a:chExt cx="2174681" cy="1538075"/>
          </a:xfrm>
        </p:grpSpPr>
        <p:sp>
          <p:nvSpPr>
            <p:cNvPr id="19" name="Rectangle 18"/>
            <p:cNvSpPr/>
            <p:nvPr/>
          </p:nvSpPr>
          <p:spPr>
            <a:xfrm>
              <a:off x="5366735" y="3151603"/>
              <a:ext cx="2025457" cy="1120146"/>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20" name="Rectangle 19"/>
            <p:cNvSpPr/>
            <p:nvPr/>
          </p:nvSpPr>
          <p:spPr>
            <a:xfrm>
              <a:off x="5515959" y="2733674"/>
              <a:ext cx="2025457" cy="1120146"/>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600" b="1" dirty="0" smtClean="0">
                  <a:solidFill>
                    <a:srgbClr val="000000"/>
                  </a:solidFill>
                  <a:latin typeface="Verdana" charset="0"/>
                </a:rPr>
                <a:t>Language Development</a:t>
              </a:r>
            </a:p>
            <a:p>
              <a:pPr algn="ctr" eaLnBrk="0" fontAlgn="base" hangingPunct="0">
                <a:spcBef>
                  <a:spcPct val="0"/>
                </a:spcBef>
                <a:spcAft>
                  <a:spcPct val="0"/>
                </a:spcAft>
              </a:pPr>
              <a:r>
                <a:rPr lang="en-US" sz="1600" b="1" dirty="0" smtClean="0">
                  <a:solidFill>
                    <a:srgbClr val="000000"/>
                  </a:solidFill>
                  <a:latin typeface="Verdana" charset="0"/>
                </a:rPr>
                <a:t>&amp; Communication</a:t>
              </a:r>
            </a:p>
          </p:txBody>
        </p:sp>
      </p:grpSp>
      <p:pic>
        <p:nvPicPr>
          <p:cNvPr id="1029" name="Picture 5"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47107" y="3856476"/>
            <a:ext cx="1603375" cy="1603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22" name="Group 21" hidden="1"/>
          <p:cNvGrpSpPr/>
          <p:nvPr/>
        </p:nvGrpSpPr>
        <p:grpSpPr>
          <a:xfrm>
            <a:off x="1528817" y="4698849"/>
            <a:ext cx="1664207" cy="1319314"/>
            <a:chOff x="1322832" y="2975292"/>
            <a:chExt cx="1664207" cy="1319314"/>
          </a:xfrm>
        </p:grpSpPr>
        <p:sp>
          <p:nvSpPr>
            <p:cNvPr id="23" name="Rectangle 22"/>
            <p:cNvSpPr/>
            <p:nvPr/>
          </p:nvSpPr>
          <p:spPr>
            <a:xfrm>
              <a:off x="1322832" y="3128746"/>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24" name="Rectangle 23"/>
            <p:cNvSpPr/>
            <p:nvPr/>
          </p:nvSpPr>
          <p:spPr>
            <a:xfrm>
              <a:off x="1322832" y="2975292"/>
              <a:ext cx="1664207" cy="116586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smtClean="0">
                  <a:solidFill>
                    <a:srgbClr val="000000"/>
                  </a:solidFill>
                  <a:latin typeface="Verdana" charset="0"/>
                </a:rPr>
                <a:t>Health &amp;</a:t>
              </a:r>
            </a:p>
            <a:p>
              <a:pPr algn="ctr" eaLnBrk="0" fontAlgn="base" hangingPunct="0">
                <a:spcBef>
                  <a:spcPct val="0"/>
                </a:spcBef>
                <a:spcAft>
                  <a:spcPct val="0"/>
                </a:spcAft>
              </a:pPr>
              <a:r>
                <a:rPr lang="en-US" sz="1700" b="1" dirty="0" smtClean="0">
                  <a:solidFill>
                    <a:srgbClr val="000000"/>
                  </a:solidFill>
                  <a:latin typeface="Verdana" charset="0"/>
                </a:rPr>
                <a:t>Physical Development</a:t>
              </a:r>
            </a:p>
          </p:txBody>
        </p:sp>
      </p:grpSp>
      <p:pic>
        <p:nvPicPr>
          <p:cNvPr id="1030" name="Picture 6"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93024" y="3178587"/>
            <a:ext cx="1603375" cy="1603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26" name="Group 25" hidden="1"/>
          <p:cNvGrpSpPr/>
          <p:nvPr/>
        </p:nvGrpSpPr>
        <p:grpSpPr>
          <a:xfrm>
            <a:off x="1467857" y="3063240"/>
            <a:ext cx="1680619" cy="1378511"/>
            <a:chOff x="1127374" y="1417320"/>
            <a:chExt cx="1680619" cy="1378511"/>
          </a:xfrm>
        </p:grpSpPr>
        <p:sp>
          <p:nvSpPr>
            <p:cNvPr id="27" name="Rectangle 26"/>
            <p:cNvSpPr/>
            <p:nvPr/>
          </p:nvSpPr>
          <p:spPr>
            <a:xfrm>
              <a:off x="1143786" y="1417320"/>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28" name="Rectangle 27"/>
            <p:cNvSpPr/>
            <p:nvPr/>
          </p:nvSpPr>
          <p:spPr>
            <a:xfrm>
              <a:off x="1127374" y="1629971"/>
              <a:ext cx="1664207" cy="116586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smtClean="0">
                  <a:solidFill>
                    <a:srgbClr val="000000"/>
                  </a:solidFill>
                  <a:latin typeface="Verdana" charset="0"/>
                </a:rPr>
                <a:t>Emotional &amp;</a:t>
              </a:r>
            </a:p>
            <a:p>
              <a:pPr algn="ctr" eaLnBrk="0" fontAlgn="base" hangingPunct="0">
                <a:spcBef>
                  <a:spcPct val="0"/>
                </a:spcBef>
                <a:spcAft>
                  <a:spcPct val="0"/>
                </a:spcAft>
              </a:pPr>
              <a:r>
                <a:rPr lang="en-US" sz="1700" b="1" dirty="0" smtClean="0">
                  <a:solidFill>
                    <a:srgbClr val="000000"/>
                  </a:solidFill>
                  <a:latin typeface="Verdana" charset="0"/>
                </a:rPr>
                <a:t>Social Development</a:t>
              </a:r>
            </a:p>
          </p:txBody>
        </p:sp>
      </p:grpSp>
      <p:sp>
        <p:nvSpPr>
          <p:cNvPr id="25" name="Content Placeholder 2"/>
          <p:cNvSpPr txBox="1">
            <a:spLocks/>
          </p:cNvSpPr>
          <p:nvPr/>
        </p:nvSpPr>
        <p:spPr bwMode="auto">
          <a:xfrm>
            <a:off x="390123" y="1676631"/>
            <a:ext cx="5909930" cy="47347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60000"/>
              </a:spcBef>
              <a:spcAft>
                <a:spcPct val="0"/>
              </a:spcAft>
              <a:buChar char="•"/>
              <a:defRPr sz="3200">
                <a:solidFill>
                  <a:srgbClr val="63554C"/>
                </a:solidFill>
                <a:latin typeface="+mn-lt"/>
                <a:ea typeface="+mn-ea"/>
                <a:cs typeface="ＭＳ Ｐゴシック" charset="0"/>
              </a:defRPr>
            </a:lvl1pPr>
            <a:lvl2pPr marL="742950" indent="-285750" algn="l" rtl="0" eaLnBrk="0" fontAlgn="base" hangingPunct="0">
              <a:spcBef>
                <a:spcPct val="60000"/>
              </a:spcBef>
              <a:spcAft>
                <a:spcPct val="0"/>
              </a:spcAft>
              <a:buChar char="–"/>
              <a:defRPr sz="2800">
                <a:solidFill>
                  <a:srgbClr val="63554C"/>
                </a:solidFill>
                <a:latin typeface="+mn-lt"/>
                <a:ea typeface="+mn-ea"/>
              </a:defRPr>
            </a:lvl2pPr>
            <a:lvl3pPr marL="1085850" indent="-228600" algn="l" rtl="0" eaLnBrk="0" fontAlgn="base" hangingPunct="0">
              <a:spcBef>
                <a:spcPct val="60000"/>
              </a:spcBef>
              <a:spcAft>
                <a:spcPct val="0"/>
              </a:spcAft>
              <a:buChar char="•"/>
              <a:defRPr sz="2400">
                <a:solidFill>
                  <a:srgbClr val="63554C"/>
                </a:solidFill>
                <a:latin typeface="+mn-lt"/>
                <a:ea typeface="+mn-ea"/>
              </a:defRPr>
            </a:lvl3pPr>
            <a:lvl4pPr marL="1428750" indent="-228600" algn="l" rtl="0" eaLnBrk="0" fontAlgn="base" hangingPunct="0">
              <a:spcBef>
                <a:spcPct val="60000"/>
              </a:spcBef>
              <a:spcAft>
                <a:spcPct val="0"/>
              </a:spcAft>
              <a:buChar char="–"/>
              <a:defRPr sz="2000">
                <a:solidFill>
                  <a:srgbClr val="63554C"/>
                </a:solidFill>
                <a:latin typeface="+mn-lt"/>
                <a:ea typeface="+mn-ea"/>
              </a:defRPr>
            </a:lvl4pPr>
            <a:lvl5pPr marL="1771650" indent="-228600" algn="l" rtl="0" eaLnBrk="0" fontAlgn="base" hangingPunct="0">
              <a:spcBef>
                <a:spcPct val="60000"/>
              </a:spcBef>
              <a:spcAft>
                <a:spcPct val="0"/>
              </a:spcAft>
              <a:buChar char="»"/>
              <a:defRPr sz="2000">
                <a:solidFill>
                  <a:srgbClr val="63554C"/>
                </a:solidFill>
                <a:latin typeface="+mn-lt"/>
                <a:ea typeface="+mn-ea"/>
              </a:defRPr>
            </a:lvl5pPr>
            <a:lvl6pPr marL="2514600" indent="-228600" algn="l" rtl="0" fontAlgn="base">
              <a:spcBef>
                <a:spcPct val="20000"/>
              </a:spcBef>
              <a:spcAft>
                <a:spcPct val="0"/>
              </a:spcAft>
              <a:buChar char="»"/>
              <a:defRPr sz="2000">
                <a:solidFill>
                  <a:srgbClr val="173962"/>
                </a:solidFill>
                <a:latin typeface="+mn-lt"/>
                <a:ea typeface="+mn-ea"/>
              </a:defRPr>
            </a:lvl6pPr>
            <a:lvl7pPr marL="2971800" indent="-228600" algn="l" rtl="0" fontAlgn="base">
              <a:spcBef>
                <a:spcPct val="20000"/>
              </a:spcBef>
              <a:spcAft>
                <a:spcPct val="0"/>
              </a:spcAft>
              <a:buChar char="»"/>
              <a:defRPr sz="2000">
                <a:solidFill>
                  <a:srgbClr val="173962"/>
                </a:solidFill>
                <a:latin typeface="+mn-lt"/>
                <a:ea typeface="+mn-ea"/>
              </a:defRPr>
            </a:lvl7pPr>
            <a:lvl8pPr marL="3429000" indent="-228600" algn="l" rtl="0" fontAlgn="base">
              <a:spcBef>
                <a:spcPct val="20000"/>
              </a:spcBef>
              <a:spcAft>
                <a:spcPct val="0"/>
              </a:spcAft>
              <a:buChar char="»"/>
              <a:defRPr sz="2000">
                <a:solidFill>
                  <a:srgbClr val="173962"/>
                </a:solidFill>
                <a:latin typeface="+mn-lt"/>
                <a:ea typeface="+mn-ea"/>
              </a:defRPr>
            </a:lvl8pPr>
            <a:lvl9pPr marL="3886200" indent="-228600" algn="l" rtl="0" fontAlgn="base">
              <a:spcBef>
                <a:spcPct val="20000"/>
              </a:spcBef>
              <a:spcAft>
                <a:spcPct val="0"/>
              </a:spcAft>
              <a:buChar char="»"/>
              <a:defRPr sz="2000">
                <a:solidFill>
                  <a:srgbClr val="173962"/>
                </a:solidFill>
                <a:latin typeface="+mn-lt"/>
                <a:ea typeface="+mn-ea"/>
              </a:defRPr>
            </a:lvl9pPr>
          </a:lstStyle>
          <a:p>
            <a:pPr marL="0" indent="0">
              <a:buFontTx/>
              <a:buNone/>
            </a:pPr>
            <a:r>
              <a:rPr lang="en-US" sz="1800" b="1" dirty="0" smtClean="0">
                <a:solidFill>
                  <a:schemeClr val="tx1"/>
                </a:solidFill>
                <a:latin typeface="MyriadPro-Regular"/>
              </a:rPr>
              <a:t>Emotional-Social Development Definition</a:t>
            </a:r>
          </a:p>
          <a:p>
            <a:r>
              <a:rPr lang="en-US" sz="1800" dirty="0" smtClean="0">
                <a:solidFill>
                  <a:srgbClr val="595959"/>
                </a:solidFill>
                <a:latin typeface="MyriadPro-Regular"/>
              </a:rPr>
              <a:t>Focuses on children’s feelings about themselves &amp; their ability to relate to others.</a:t>
            </a:r>
          </a:p>
          <a:p>
            <a:pPr lvl="1"/>
            <a:r>
              <a:rPr lang="en-US" sz="1400" dirty="0" smtClean="0">
                <a:solidFill>
                  <a:srgbClr val="595959"/>
                </a:solidFill>
                <a:latin typeface="MyriadPro-Regular"/>
              </a:rPr>
              <a:t>Recognize emotions</a:t>
            </a:r>
          </a:p>
          <a:p>
            <a:pPr lvl="1"/>
            <a:r>
              <a:rPr lang="en-US" sz="1400" dirty="0" smtClean="0">
                <a:solidFill>
                  <a:srgbClr val="595959"/>
                </a:solidFill>
                <a:latin typeface="MyriadPro-Regular"/>
              </a:rPr>
              <a:t>Communicate emotions</a:t>
            </a:r>
          </a:p>
          <a:p>
            <a:pPr lvl="1"/>
            <a:r>
              <a:rPr lang="en-US" sz="1400" dirty="0" smtClean="0">
                <a:solidFill>
                  <a:srgbClr val="595959"/>
                </a:solidFill>
                <a:latin typeface="MyriadPro-Regular"/>
              </a:rPr>
              <a:t>Increase self-regulation (self-directed behavior which supports a child’s ability to remain focus and persist)</a:t>
            </a:r>
          </a:p>
          <a:p>
            <a:pPr lvl="1"/>
            <a:r>
              <a:rPr lang="en-US" sz="1400" dirty="0" smtClean="0">
                <a:solidFill>
                  <a:srgbClr val="595959"/>
                </a:solidFill>
                <a:latin typeface="MyriadPro-Regular"/>
              </a:rPr>
              <a:t>Develop emotional regulation (ability to control one’s emotions) and healthy relationships</a:t>
            </a:r>
          </a:p>
          <a:p>
            <a:pPr lvl="1"/>
            <a:r>
              <a:rPr lang="en-US" sz="1400" dirty="0" smtClean="0">
                <a:solidFill>
                  <a:srgbClr val="595959"/>
                </a:solidFill>
                <a:latin typeface="MyriadPro-Regular"/>
              </a:rPr>
              <a:t>Develop social skills</a:t>
            </a:r>
            <a:endParaRPr lang="en-US" sz="1400" b="1" dirty="0" smtClean="0">
              <a:solidFill>
                <a:schemeClr val="tx1"/>
              </a:solidFill>
              <a:latin typeface="MyriadPro-Regular"/>
            </a:endParaRPr>
          </a:p>
        </p:txBody>
      </p:sp>
      <p:sp>
        <p:nvSpPr>
          <p:cNvPr id="31" name="Rectangle 30" hidden="1"/>
          <p:cNvSpPr/>
          <p:nvPr/>
        </p:nvSpPr>
        <p:spPr>
          <a:xfrm>
            <a:off x="6553200" y="1981200"/>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pic>
        <p:nvPicPr>
          <p:cNvPr id="33" name="Picture 6"/>
          <p:cNvPicPr>
            <a:picLocks noChangeAspect="1" noChangeArrowheads="1"/>
          </p:cNvPicPr>
          <p:nvPr/>
        </p:nvPicPr>
        <p:blipFill>
          <a:blip r:embed="rId5">
            <a:alphaModFix amt="49000"/>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7083425" y="3191365"/>
            <a:ext cx="1603375" cy="1603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34" name="Group 33"/>
          <p:cNvGrpSpPr/>
          <p:nvPr/>
        </p:nvGrpSpPr>
        <p:grpSpPr>
          <a:xfrm>
            <a:off x="947327" y="1897380"/>
            <a:ext cx="7739473" cy="2247194"/>
            <a:chOff x="1143786" y="335986"/>
            <a:chExt cx="7739473" cy="2247194"/>
          </a:xfrm>
        </p:grpSpPr>
        <p:sp>
          <p:nvSpPr>
            <p:cNvPr id="35" name="Rectangle 34"/>
            <p:cNvSpPr/>
            <p:nvPr/>
          </p:nvSpPr>
          <p:spPr>
            <a:xfrm>
              <a:off x="1143786" y="1417320"/>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36" name="Rectangle 35"/>
            <p:cNvSpPr/>
            <p:nvPr/>
          </p:nvSpPr>
          <p:spPr>
            <a:xfrm>
              <a:off x="7219052" y="335986"/>
              <a:ext cx="1664207" cy="116586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a:solidFill>
                    <a:schemeClr val="bg1">
                      <a:lumMod val="75000"/>
                    </a:schemeClr>
                  </a:solidFill>
                  <a:latin typeface="Verdana" charset="0"/>
                </a:rPr>
                <a:t>Emotional-</a:t>
              </a:r>
            </a:p>
            <a:p>
              <a:pPr algn="ctr" eaLnBrk="0" fontAlgn="base" hangingPunct="0">
                <a:spcBef>
                  <a:spcPct val="0"/>
                </a:spcBef>
                <a:spcAft>
                  <a:spcPct val="0"/>
                </a:spcAft>
              </a:pPr>
              <a:r>
                <a:rPr lang="en-US" sz="1700" b="1" dirty="0">
                  <a:solidFill>
                    <a:schemeClr val="bg1">
                      <a:lumMod val="75000"/>
                    </a:schemeClr>
                  </a:solidFill>
                  <a:latin typeface="Verdana" charset="0"/>
                </a:rPr>
                <a:t>Social Development</a:t>
              </a:r>
            </a:p>
          </p:txBody>
        </p:sp>
      </p:grpSp>
    </p:spTree>
    <p:extLst>
      <p:ext uri="{BB962C8B-B14F-4D97-AF65-F5344CB8AC3E}">
        <p14:creationId xmlns:p14="http://schemas.microsoft.com/office/powerpoint/2010/main" val="37951604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028"/>
                                        </p:tgtEl>
                                        <p:attrNameLst>
                                          <p:attrName>style.visibility</p:attrName>
                                        </p:attrNameLst>
                                      </p:cBhvr>
                                      <p:to>
                                        <p:strVal val="visible"/>
                                      </p:to>
                                    </p:set>
                                    <p:anim calcmode="lin" valueType="num">
                                      <p:cBhvr additive="base">
                                        <p:cTn id="17" dur="500" fill="hold"/>
                                        <p:tgtEl>
                                          <p:spTgt spid="1028"/>
                                        </p:tgtEl>
                                        <p:attrNameLst>
                                          <p:attrName>ppt_x</p:attrName>
                                        </p:attrNameLst>
                                      </p:cBhvr>
                                      <p:tavLst>
                                        <p:tav tm="0">
                                          <p:val>
                                            <p:strVal val="#ppt_x"/>
                                          </p:val>
                                        </p:tav>
                                        <p:tav tm="100000">
                                          <p:val>
                                            <p:strVal val="#ppt_x"/>
                                          </p:val>
                                        </p:tav>
                                      </p:tavLst>
                                    </p:anim>
                                    <p:anim calcmode="lin" valueType="num">
                                      <p:cBhvr additive="base">
                                        <p:cTn id="18" dur="500" fill="hold"/>
                                        <p:tgtEl>
                                          <p:spTgt spid="1028"/>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additive="base">
                                        <p:cTn id="21" dur="500" fill="hold"/>
                                        <p:tgtEl>
                                          <p:spTgt spid="18"/>
                                        </p:tgtEl>
                                        <p:attrNameLst>
                                          <p:attrName>ppt_x</p:attrName>
                                        </p:attrNameLst>
                                      </p:cBhvr>
                                      <p:tavLst>
                                        <p:tav tm="0">
                                          <p:val>
                                            <p:strVal val="#ppt_x"/>
                                          </p:val>
                                        </p:tav>
                                        <p:tav tm="100000">
                                          <p:val>
                                            <p:strVal val="#ppt_x"/>
                                          </p:val>
                                        </p:tav>
                                      </p:tavLst>
                                    </p:anim>
                                    <p:anim calcmode="lin" valueType="num">
                                      <p:cBhvr additive="base">
                                        <p:cTn id="2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029"/>
                                        </p:tgtEl>
                                        <p:attrNameLst>
                                          <p:attrName>style.visibility</p:attrName>
                                        </p:attrNameLst>
                                      </p:cBhvr>
                                      <p:to>
                                        <p:strVal val="visible"/>
                                      </p:to>
                                    </p:set>
                                    <p:anim calcmode="lin" valueType="num">
                                      <p:cBhvr additive="base">
                                        <p:cTn id="27" dur="500" fill="hold"/>
                                        <p:tgtEl>
                                          <p:spTgt spid="1029"/>
                                        </p:tgtEl>
                                        <p:attrNameLst>
                                          <p:attrName>ppt_x</p:attrName>
                                        </p:attrNameLst>
                                      </p:cBhvr>
                                      <p:tavLst>
                                        <p:tav tm="0">
                                          <p:val>
                                            <p:strVal val="#ppt_x"/>
                                          </p:val>
                                        </p:tav>
                                        <p:tav tm="100000">
                                          <p:val>
                                            <p:strVal val="#ppt_x"/>
                                          </p:val>
                                        </p:tav>
                                      </p:tavLst>
                                    </p:anim>
                                    <p:anim calcmode="lin" valueType="num">
                                      <p:cBhvr additive="base">
                                        <p:cTn id="28" dur="500" fill="hold"/>
                                        <p:tgtEl>
                                          <p:spTgt spid="1029"/>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500" fill="hold"/>
                                        <p:tgtEl>
                                          <p:spTgt spid="22"/>
                                        </p:tgtEl>
                                        <p:attrNameLst>
                                          <p:attrName>ppt_x</p:attrName>
                                        </p:attrNameLst>
                                      </p:cBhvr>
                                      <p:tavLst>
                                        <p:tav tm="0">
                                          <p:val>
                                            <p:strVal val="#ppt_x"/>
                                          </p:val>
                                        </p:tav>
                                        <p:tav tm="100000">
                                          <p:val>
                                            <p:strVal val="#ppt_x"/>
                                          </p:val>
                                        </p:tav>
                                      </p:tavLst>
                                    </p:anim>
                                    <p:anim calcmode="lin" valueType="num">
                                      <p:cBhvr additive="base">
                                        <p:cTn id="3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30"/>
                                        </p:tgtEl>
                                        <p:attrNameLst>
                                          <p:attrName>style.visibility</p:attrName>
                                        </p:attrNameLst>
                                      </p:cBhvr>
                                      <p:to>
                                        <p:strVal val="visible"/>
                                      </p:to>
                                    </p:set>
                                    <p:anim calcmode="lin" valueType="num">
                                      <p:cBhvr additive="base">
                                        <p:cTn id="37" dur="500" fill="hold"/>
                                        <p:tgtEl>
                                          <p:spTgt spid="1030"/>
                                        </p:tgtEl>
                                        <p:attrNameLst>
                                          <p:attrName>ppt_x</p:attrName>
                                        </p:attrNameLst>
                                      </p:cBhvr>
                                      <p:tavLst>
                                        <p:tav tm="0">
                                          <p:val>
                                            <p:strVal val="#ppt_x"/>
                                          </p:val>
                                        </p:tav>
                                        <p:tav tm="100000">
                                          <p:val>
                                            <p:strVal val="#ppt_x"/>
                                          </p:val>
                                        </p:tav>
                                      </p:tavLst>
                                    </p:anim>
                                    <p:anim calcmode="lin" valueType="num">
                                      <p:cBhvr additive="base">
                                        <p:cTn id="38" dur="500" fill="hold"/>
                                        <p:tgtEl>
                                          <p:spTgt spid="1030"/>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6"/>
                                        </p:tgtEl>
                                        <p:attrNameLst>
                                          <p:attrName>style.visibility</p:attrName>
                                        </p:attrNameLst>
                                      </p:cBhvr>
                                      <p:to>
                                        <p:strVal val="visible"/>
                                      </p:to>
                                    </p:set>
                                    <p:anim calcmode="lin" valueType="num">
                                      <p:cBhvr additive="base">
                                        <p:cTn id="41" dur="500" fill="hold"/>
                                        <p:tgtEl>
                                          <p:spTgt spid="26"/>
                                        </p:tgtEl>
                                        <p:attrNameLst>
                                          <p:attrName>ppt_x</p:attrName>
                                        </p:attrNameLst>
                                      </p:cBhvr>
                                      <p:tavLst>
                                        <p:tav tm="0">
                                          <p:val>
                                            <p:strVal val="#ppt_x"/>
                                          </p:val>
                                        </p:tav>
                                        <p:tav tm="100000">
                                          <p:val>
                                            <p:strVal val="#ppt_x"/>
                                          </p:val>
                                        </p:tav>
                                      </p:tavLst>
                                    </p:anim>
                                    <p:anim calcmode="lin" valueType="num">
                                      <p:cBhvr additive="base">
                                        <p:cTn id="4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5 Domains of Learning &amp; Development</a:t>
            </a:r>
            <a:endParaRPr lang="en-US" sz="3200" b="1" dirty="0"/>
          </a:p>
        </p:txBody>
      </p:sp>
      <p:sp>
        <p:nvSpPr>
          <p:cNvPr id="9" name="Rectangle 8"/>
          <p:cNvSpPr/>
          <p:nvPr/>
        </p:nvSpPr>
        <p:spPr>
          <a:xfrm>
            <a:off x="3655607" y="1574667"/>
            <a:ext cx="1856232" cy="787533"/>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11" name="Oval 10" hidden="1"/>
          <p:cNvSpPr/>
          <p:nvPr/>
        </p:nvSpPr>
        <p:spPr>
          <a:xfrm>
            <a:off x="4419600" y="3181762"/>
            <a:ext cx="1600199" cy="1600200"/>
          </a:xfrm>
          <a:prstGeom prst="ellipse">
            <a:avLst/>
          </a:prstGeom>
          <a:solidFill>
            <a:srgbClr val="FFC000">
              <a:alpha val="25000"/>
            </a:srgb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grpSp>
        <p:nvGrpSpPr>
          <p:cNvPr id="12" name="Group 11" hidden="1"/>
          <p:cNvGrpSpPr/>
          <p:nvPr/>
        </p:nvGrpSpPr>
        <p:grpSpPr>
          <a:xfrm>
            <a:off x="6231825" y="3178587"/>
            <a:ext cx="1833182" cy="1416273"/>
            <a:chOff x="5559011" y="1201941"/>
            <a:chExt cx="1833182" cy="1416273"/>
          </a:xfrm>
        </p:grpSpPr>
        <p:sp>
          <p:nvSpPr>
            <p:cNvPr id="13" name="Rectangle 12"/>
            <p:cNvSpPr/>
            <p:nvPr/>
          </p:nvSpPr>
          <p:spPr>
            <a:xfrm>
              <a:off x="5727986" y="1452354"/>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14" name="Rectangle 13"/>
            <p:cNvSpPr/>
            <p:nvPr/>
          </p:nvSpPr>
          <p:spPr>
            <a:xfrm>
              <a:off x="5559011" y="1201941"/>
              <a:ext cx="1664207" cy="116586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smtClean="0">
                  <a:solidFill>
                    <a:srgbClr val="000000"/>
                  </a:solidFill>
                  <a:latin typeface="Verdana" charset="0"/>
                </a:rPr>
                <a:t>Cognitive Development</a:t>
              </a:r>
            </a:p>
          </p:txBody>
        </p:sp>
      </p:grpSp>
      <p:pic>
        <p:nvPicPr>
          <p:cNvPr id="1028" name="Picture 4"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3858821"/>
            <a:ext cx="1603375" cy="1603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18" name="Group 17" hidden="1"/>
          <p:cNvGrpSpPr/>
          <p:nvPr/>
        </p:nvGrpSpPr>
        <p:grpSpPr>
          <a:xfrm>
            <a:off x="5870575" y="4675989"/>
            <a:ext cx="2174681" cy="1538075"/>
            <a:chOff x="5366735" y="2733674"/>
            <a:chExt cx="2174681" cy="1538075"/>
          </a:xfrm>
        </p:grpSpPr>
        <p:sp>
          <p:nvSpPr>
            <p:cNvPr id="19" name="Rectangle 18"/>
            <p:cNvSpPr/>
            <p:nvPr/>
          </p:nvSpPr>
          <p:spPr>
            <a:xfrm>
              <a:off x="5366735" y="3151603"/>
              <a:ext cx="2025457" cy="1120146"/>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20" name="Rectangle 19"/>
            <p:cNvSpPr/>
            <p:nvPr/>
          </p:nvSpPr>
          <p:spPr>
            <a:xfrm>
              <a:off x="5515959" y="2733674"/>
              <a:ext cx="2025457" cy="1120146"/>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600" b="1" dirty="0" smtClean="0">
                  <a:solidFill>
                    <a:srgbClr val="000000"/>
                  </a:solidFill>
                  <a:latin typeface="Verdana" charset="0"/>
                </a:rPr>
                <a:t>Language Development</a:t>
              </a:r>
            </a:p>
            <a:p>
              <a:pPr algn="ctr" eaLnBrk="0" fontAlgn="base" hangingPunct="0">
                <a:spcBef>
                  <a:spcPct val="0"/>
                </a:spcBef>
                <a:spcAft>
                  <a:spcPct val="0"/>
                </a:spcAft>
              </a:pPr>
              <a:r>
                <a:rPr lang="en-US" sz="1600" b="1" dirty="0" smtClean="0">
                  <a:solidFill>
                    <a:srgbClr val="000000"/>
                  </a:solidFill>
                  <a:latin typeface="Verdana" charset="0"/>
                </a:rPr>
                <a:t>&amp; Communication</a:t>
              </a:r>
            </a:p>
          </p:txBody>
        </p:sp>
      </p:grpSp>
      <p:pic>
        <p:nvPicPr>
          <p:cNvPr id="1029" name="Picture 5"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47107" y="3856476"/>
            <a:ext cx="1603375" cy="1603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22" name="Group 21" hidden="1"/>
          <p:cNvGrpSpPr/>
          <p:nvPr/>
        </p:nvGrpSpPr>
        <p:grpSpPr>
          <a:xfrm>
            <a:off x="1528817" y="4698849"/>
            <a:ext cx="1664207" cy="1319314"/>
            <a:chOff x="1322832" y="2975292"/>
            <a:chExt cx="1664207" cy="1319314"/>
          </a:xfrm>
        </p:grpSpPr>
        <p:sp>
          <p:nvSpPr>
            <p:cNvPr id="23" name="Rectangle 22"/>
            <p:cNvSpPr/>
            <p:nvPr/>
          </p:nvSpPr>
          <p:spPr>
            <a:xfrm>
              <a:off x="1322832" y="3128746"/>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24" name="Rectangle 23"/>
            <p:cNvSpPr/>
            <p:nvPr/>
          </p:nvSpPr>
          <p:spPr>
            <a:xfrm>
              <a:off x="1322832" y="2975292"/>
              <a:ext cx="1664207" cy="116586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smtClean="0">
                  <a:solidFill>
                    <a:srgbClr val="000000"/>
                  </a:solidFill>
                  <a:latin typeface="Verdana" charset="0"/>
                </a:rPr>
                <a:t>Health &amp;</a:t>
              </a:r>
            </a:p>
            <a:p>
              <a:pPr algn="ctr" eaLnBrk="0" fontAlgn="base" hangingPunct="0">
                <a:spcBef>
                  <a:spcPct val="0"/>
                </a:spcBef>
                <a:spcAft>
                  <a:spcPct val="0"/>
                </a:spcAft>
              </a:pPr>
              <a:r>
                <a:rPr lang="en-US" sz="1700" b="1" dirty="0" smtClean="0">
                  <a:solidFill>
                    <a:srgbClr val="000000"/>
                  </a:solidFill>
                  <a:latin typeface="Verdana" charset="0"/>
                </a:rPr>
                <a:t>Physical Development</a:t>
              </a:r>
            </a:p>
          </p:txBody>
        </p:sp>
      </p:grpSp>
      <p:pic>
        <p:nvPicPr>
          <p:cNvPr id="1030" name="Picture 6"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93024" y="3178587"/>
            <a:ext cx="1603375" cy="1603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26" name="Group 25" hidden="1"/>
          <p:cNvGrpSpPr/>
          <p:nvPr/>
        </p:nvGrpSpPr>
        <p:grpSpPr>
          <a:xfrm>
            <a:off x="1467857" y="3063240"/>
            <a:ext cx="1680619" cy="1378511"/>
            <a:chOff x="1127374" y="1417320"/>
            <a:chExt cx="1680619" cy="1378511"/>
          </a:xfrm>
        </p:grpSpPr>
        <p:sp>
          <p:nvSpPr>
            <p:cNvPr id="27" name="Rectangle 26"/>
            <p:cNvSpPr/>
            <p:nvPr/>
          </p:nvSpPr>
          <p:spPr>
            <a:xfrm>
              <a:off x="1143786" y="1417320"/>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28" name="Rectangle 27"/>
            <p:cNvSpPr/>
            <p:nvPr/>
          </p:nvSpPr>
          <p:spPr>
            <a:xfrm>
              <a:off x="1127374" y="1629971"/>
              <a:ext cx="1664207" cy="116586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smtClean="0">
                  <a:solidFill>
                    <a:srgbClr val="000000"/>
                  </a:solidFill>
                  <a:latin typeface="Verdana" charset="0"/>
                </a:rPr>
                <a:t>Emotional &amp;</a:t>
              </a:r>
            </a:p>
            <a:p>
              <a:pPr algn="ctr" eaLnBrk="0" fontAlgn="base" hangingPunct="0">
                <a:spcBef>
                  <a:spcPct val="0"/>
                </a:spcBef>
                <a:spcAft>
                  <a:spcPct val="0"/>
                </a:spcAft>
              </a:pPr>
              <a:r>
                <a:rPr lang="en-US" sz="1700" b="1" dirty="0" smtClean="0">
                  <a:solidFill>
                    <a:srgbClr val="000000"/>
                  </a:solidFill>
                  <a:latin typeface="Verdana" charset="0"/>
                </a:rPr>
                <a:t>Social Development</a:t>
              </a:r>
            </a:p>
          </p:txBody>
        </p:sp>
      </p:grpSp>
      <p:sp>
        <p:nvSpPr>
          <p:cNvPr id="25" name="Content Placeholder 2"/>
          <p:cNvSpPr txBox="1">
            <a:spLocks/>
          </p:cNvSpPr>
          <p:nvPr/>
        </p:nvSpPr>
        <p:spPr bwMode="auto">
          <a:xfrm>
            <a:off x="390123" y="1676631"/>
            <a:ext cx="5909930" cy="47347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60000"/>
              </a:spcBef>
              <a:spcAft>
                <a:spcPct val="0"/>
              </a:spcAft>
              <a:buChar char="•"/>
              <a:defRPr sz="3200">
                <a:solidFill>
                  <a:srgbClr val="63554C"/>
                </a:solidFill>
                <a:latin typeface="+mn-lt"/>
                <a:ea typeface="+mn-ea"/>
                <a:cs typeface="ＭＳ Ｐゴシック" charset="0"/>
              </a:defRPr>
            </a:lvl1pPr>
            <a:lvl2pPr marL="742950" indent="-285750" algn="l" rtl="0" eaLnBrk="0" fontAlgn="base" hangingPunct="0">
              <a:spcBef>
                <a:spcPct val="60000"/>
              </a:spcBef>
              <a:spcAft>
                <a:spcPct val="0"/>
              </a:spcAft>
              <a:buChar char="–"/>
              <a:defRPr sz="2800">
                <a:solidFill>
                  <a:srgbClr val="63554C"/>
                </a:solidFill>
                <a:latin typeface="+mn-lt"/>
                <a:ea typeface="+mn-ea"/>
              </a:defRPr>
            </a:lvl2pPr>
            <a:lvl3pPr marL="1085850" indent="-228600" algn="l" rtl="0" eaLnBrk="0" fontAlgn="base" hangingPunct="0">
              <a:spcBef>
                <a:spcPct val="60000"/>
              </a:spcBef>
              <a:spcAft>
                <a:spcPct val="0"/>
              </a:spcAft>
              <a:buChar char="•"/>
              <a:defRPr sz="2400">
                <a:solidFill>
                  <a:srgbClr val="63554C"/>
                </a:solidFill>
                <a:latin typeface="+mn-lt"/>
                <a:ea typeface="+mn-ea"/>
              </a:defRPr>
            </a:lvl3pPr>
            <a:lvl4pPr marL="1428750" indent="-228600" algn="l" rtl="0" eaLnBrk="0" fontAlgn="base" hangingPunct="0">
              <a:spcBef>
                <a:spcPct val="60000"/>
              </a:spcBef>
              <a:spcAft>
                <a:spcPct val="0"/>
              </a:spcAft>
              <a:buChar char="–"/>
              <a:defRPr sz="2000">
                <a:solidFill>
                  <a:srgbClr val="63554C"/>
                </a:solidFill>
                <a:latin typeface="+mn-lt"/>
                <a:ea typeface="+mn-ea"/>
              </a:defRPr>
            </a:lvl4pPr>
            <a:lvl5pPr marL="1771650" indent="-228600" algn="l" rtl="0" eaLnBrk="0" fontAlgn="base" hangingPunct="0">
              <a:spcBef>
                <a:spcPct val="60000"/>
              </a:spcBef>
              <a:spcAft>
                <a:spcPct val="0"/>
              </a:spcAft>
              <a:buChar char="»"/>
              <a:defRPr sz="2000">
                <a:solidFill>
                  <a:srgbClr val="63554C"/>
                </a:solidFill>
                <a:latin typeface="+mn-lt"/>
                <a:ea typeface="+mn-ea"/>
              </a:defRPr>
            </a:lvl5pPr>
            <a:lvl6pPr marL="2514600" indent="-228600" algn="l" rtl="0" fontAlgn="base">
              <a:spcBef>
                <a:spcPct val="20000"/>
              </a:spcBef>
              <a:spcAft>
                <a:spcPct val="0"/>
              </a:spcAft>
              <a:buChar char="»"/>
              <a:defRPr sz="2000">
                <a:solidFill>
                  <a:srgbClr val="173962"/>
                </a:solidFill>
                <a:latin typeface="+mn-lt"/>
                <a:ea typeface="+mn-ea"/>
              </a:defRPr>
            </a:lvl6pPr>
            <a:lvl7pPr marL="2971800" indent="-228600" algn="l" rtl="0" fontAlgn="base">
              <a:spcBef>
                <a:spcPct val="20000"/>
              </a:spcBef>
              <a:spcAft>
                <a:spcPct val="0"/>
              </a:spcAft>
              <a:buChar char="»"/>
              <a:defRPr sz="2000">
                <a:solidFill>
                  <a:srgbClr val="173962"/>
                </a:solidFill>
                <a:latin typeface="+mn-lt"/>
                <a:ea typeface="+mn-ea"/>
              </a:defRPr>
            </a:lvl7pPr>
            <a:lvl8pPr marL="3429000" indent="-228600" algn="l" rtl="0" fontAlgn="base">
              <a:spcBef>
                <a:spcPct val="20000"/>
              </a:spcBef>
              <a:spcAft>
                <a:spcPct val="0"/>
              </a:spcAft>
              <a:buChar char="»"/>
              <a:defRPr sz="2000">
                <a:solidFill>
                  <a:srgbClr val="173962"/>
                </a:solidFill>
                <a:latin typeface="+mn-lt"/>
                <a:ea typeface="+mn-ea"/>
              </a:defRPr>
            </a:lvl8pPr>
            <a:lvl9pPr marL="3886200" indent="-228600" algn="l" rtl="0" fontAlgn="base">
              <a:spcBef>
                <a:spcPct val="20000"/>
              </a:spcBef>
              <a:spcAft>
                <a:spcPct val="0"/>
              </a:spcAft>
              <a:buChar char="»"/>
              <a:defRPr sz="2000">
                <a:solidFill>
                  <a:srgbClr val="173962"/>
                </a:solidFill>
                <a:latin typeface="+mn-lt"/>
                <a:ea typeface="+mn-ea"/>
              </a:defRPr>
            </a:lvl9pPr>
          </a:lstStyle>
          <a:p>
            <a:pPr marL="0" indent="0">
              <a:buFontTx/>
              <a:buNone/>
            </a:pPr>
            <a:r>
              <a:rPr lang="en-US" sz="1800" b="1" dirty="0" smtClean="0">
                <a:solidFill>
                  <a:schemeClr val="tx1"/>
                </a:solidFill>
                <a:latin typeface="MyriadPro-Regular"/>
              </a:rPr>
              <a:t>Emotional-Social Development Think Tank Claims</a:t>
            </a:r>
          </a:p>
          <a:p>
            <a:pPr marL="457200" indent="-457200">
              <a:buFont typeface="+mj-lt"/>
              <a:buAutoNum type="arabicPeriod"/>
            </a:pPr>
            <a:r>
              <a:rPr lang="en-US" sz="2000" dirty="0">
                <a:solidFill>
                  <a:schemeClr val="tx1">
                    <a:lumMod val="65000"/>
                    <a:lumOff val="35000"/>
                  </a:schemeClr>
                </a:solidFill>
                <a:latin typeface="MyriadPro-Regular"/>
              </a:rPr>
              <a:t>Students can identify and communicate about emotions in themselves and others.</a:t>
            </a:r>
          </a:p>
          <a:p>
            <a:pPr marL="457200" indent="-457200">
              <a:buFont typeface="+mj-lt"/>
              <a:buAutoNum type="arabicPeriod"/>
            </a:pPr>
            <a:r>
              <a:rPr lang="en-US" sz="2000" dirty="0" smtClean="0">
                <a:solidFill>
                  <a:schemeClr val="tx1">
                    <a:lumMod val="65000"/>
                    <a:lumOff val="35000"/>
                  </a:schemeClr>
                </a:solidFill>
                <a:latin typeface="MyriadPro-Regular"/>
              </a:rPr>
              <a:t>Students </a:t>
            </a:r>
            <a:r>
              <a:rPr lang="en-US" sz="2000" dirty="0">
                <a:solidFill>
                  <a:schemeClr val="tx1">
                    <a:lumMod val="65000"/>
                    <a:lumOff val="35000"/>
                  </a:schemeClr>
                </a:solidFill>
                <a:latin typeface="MyriadPro-Regular"/>
              </a:rPr>
              <a:t>can talk about and use strategies to regulate responses to their own emotions.</a:t>
            </a:r>
          </a:p>
          <a:p>
            <a:pPr marL="457200" indent="-457200">
              <a:buFont typeface="+mj-lt"/>
              <a:buAutoNum type="arabicPeriod"/>
            </a:pPr>
            <a:r>
              <a:rPr lang="en-US" sz="2000" dirty="0" smtClean="0">
                <a:solidFill>
                  <a:schemeClr val="tx1">
                    <a:lumMod val="65000"/>
                    <a:lumOff val="35000"/>
                  </a:schemeClr>
                </a:solidFill>
                <a:latin typeface="MyriadPro-Regular"/>
              </a:rPr>
              <a:t>Students </a:t>
            </a:r>
            <a:r>
              <a:rPr lang="en-US" sz="2000" dirty="0">
                <a:solidFill>
                  <a:schemeClr val="tx1">
                    <a:lumMod val="65000"/>
                    <a:lumOff val="35000"/>
                  </a:schemeClr>
                </a:solidFill>
                <a:latin typeface="MyriadPro-Regular"/>
              </a:rPr>
              <a:t>can form and sustain healthy relationships with adults and peers.</a:t>
            </a:r>
          </a:p>
          <a:p>
            <a:pPr marL="457200" indent="-457200">
              <a:buFont typeface="+mj-lt"/>
              <a:buAutoNum type="arabicPeriod"/>
            </a:pPr>
            <a:r>
              <a:rPr lang="en-US" sz="2000" dirty="0" smtClean="0">
                <a:solidFill>
                  <a:schemeClr val="tx1">
                    <a:lumMod val="65000"/>
                    <a:lumOff val="35000"/>
                  </a:schemeClr>
                </a:solidFill>
                <a:latin typeface="MyriadPro-Regular"/>
              </a:rPr>
              <a:t>Students </a:t>
            </a:r>
            <a:r>
              <a:rPr lang="en-US" sz="2000" dirty="0">
                <a:solidFill>
                  <a:schemeClr val="tx1">
                    <a:lumMod val="65000"/>
                    <a:lumOff val="35000"/>
                  </a:schemeClr>
                </a:solidFill>
                <a:latin typeface="MyriadPro-Regular"/>
              </a:rPr>
              <a:t>can use appropriate social skills to interact with adults and peers in school.</a:t>
            </a:r>
            <a:endParaRPr lang="en-US" sz="2000" kern="0" dirty="0">
              <a:solidFill>
                <a:schemeClr val="tx1">
                  <a:lumMod val="65000"/>
                  <a:lumOff val="35000"/>
                </a:schemeClr>
              </a:solidFill>
            </a:endParaRPr>
          </a:p>
        </p:txBody>
      </p:sp>
      <p:sp>
        <p:nvSpPr>
          <p:cNvPr id="31" name="Rectangle 30" hidden="1"/>
          <p:cNvSpPr/>
          <p:nvPr/>
        </p:nvSpPr>
        <p:spPr>
          <a:xfrm>
            <a:off x="6553200" y="1981200"/>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pic>
        <p:nvPicPr>
          <p:cNvPr id="33" name="Picture 6"/>
          <p:cNvPicPr>
            <a:picLocks noChangeAspect="1" noChangeArrowheads="1"/>
          </p:cNvPicPr>
          <p:nvPr/>
        </p:nvPicPr>
        <p:blipFill>
          <a:blip r:embed="rId5">
            <a:alphaModFix amt="49000"/>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7083425" y="3191365"/>
            <a:ext cx="1603375" cy="1603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34" name="Group 33"/>
          <p:cNvGrpSpPr/>
          <p:nvPr/>
        </p:nvGrpSpPr>
        <p:grpSpPr>
          <a:xfrm>
            <a:off x="947327" y="1897380"/>
            <a:ext cx="7739473" cy="2247194"/>
            <a:chOff x="1143786" y="335986"/>
            <a:chExt cx="7739473" cy="2247194"/>
          </a:xfrm>
        </p:grpSpPr>
        <p:sp>
          <p:nvSpPr>
            <p:cNvPr id="35" name="Rectangle 34"/>
            <p:cNvSpPr/>
            <p:nvPr/>
          </p:nvSpPr>
          <p:spPr>
            <a:xfrm>
              <a:off x="1143786" y="1417320"/>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36" name="Rectangle 35"/>
            <p:cNvSpPr/>
            <p:nvPr/>
          </p:nvSpPr>
          <p:spPr>
            <a:xfrm>
              <a:off x="7219052" y="335986"/>
              <a:ext cx="1664207" cy="116586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a:solidFill>
                    <a:schemeClr val="bg1">
                      <a:lumMod val="75000"/>
                    </a:schemeClr>
                  </a:solidFill>
                  <a:latin typeface="Verdana" charset="0"/>
                </a:rPr>
                <a:t>Emotional-</a:t>
              </a:r>
            </a:p>
            <a:p>
              <a:pPr algn="ctr" eaLnBrk="0" fontAlgn="base" hangingPunct="0">
                <a:spcBef>
                  <a:spcPct val="0"/>
                </a:spcBef>
                <a:spcAft>
                  <a:spcPct val="0"/>
                </a:spcAft>
              </a:pPr>
              <a:r>
                <a:rPr lang="en-US" sz="1700" b="1" dirty="0">
                  <a:solidFill>
                    <a:schemeClr val="bg1">
                      <a:lumMod val="75000"/>
                    </a:schemeClr>
                  </a:solidFill>
                  <a:latin typeface="Verdana" charset="0"/>
                </a:rPr>
                <a:t>Social Development</a:t>
              </a:r>
            </a:p>
          </p:txBody>
        </p:sp>
      </p:grpSp>
    </p:spTree>
    <p:extLst>
      <p:ext uri="{BB962C8B-B14F-4D97-AF65-F5344CB8AC3E}">
        <p14:creationId xmlns:p14="http://schemas.microsoft.com/office/powerpoint/2010/main" val="27212467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028"/>
                                        </p:tgtEl>
                                        <p:attrNameLst>
                                          <p:attrName>style.visibility</p:attrName>
                                        </p:attrNameLst>
                                      </p:cBhvr>
                                      <p:to>
                                        <p:strVal val="visible"/>
                                      </p:to>
                                    </p:set>
                                    <p:anim calcmode="lin" valueType="num">
                                      <p:cBhvr additive="base">
                                        <p:cTn id="17" dur="500" fill="hold"/>
                                        <p:tgtEl>
                                          <p:spTgt spid="1028"/>
                                        </p:tgtEl>
                                        <p:attrNameLst>
                                          <p:attrName>ppt_x</p:attrName>
                                        </p:attrNameLst>
                                      </p:cBhvr>
                                      <p:tavLst>
                                        <p:tav tm="0">
                                          <p:val>
                                            <p:strVal val="#ppt_x"/>
                                          </p:val>
                                        </p:tav>
                                        <p:tav tm="100000">
                                          <p:val>
                                            <p:strVal val="#ppt_x"/>
                                          </p:val>
                                        </p:tav>
                                      </p:tavLst>
                                    </p:anim>
                                    <p:anim calcmode="lin" valueType="num">
                                      <p:cBhvr additive="base">
                                        <p:cTn id="18" dur="500" fill="hold"/>
                                        <p:tgtEl>
                                          <p:spTgt spid="1028"/>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additive="base">
                                        <p:cTn id="21" dur="500" fill="hold"/>
                                        <p:tgtEl>
                                          <p:spTgt spid="18"/>
                                        </p:tgtEl>
                                        <p:attrNameLst>
                                          <p:attrName>ppt_x</p:attrName>
                                        </p:attrNameLst>
                                      </p:cBhvr>
                                      <p:tavLst>
                                        <p:tav tm="0">
                                          <p:val>
                                            <p:strVal val="#ppt_x"/>
                                          </p:val>
                                        </p:tav>
                                        <p:tav tm="100000">
                                          <p:val>
                                            <p:strVal val="#ppt_x"/>
                                          </p:val>
                                        </p:tav>
                                      </p:tavLst>
                                    </p:anim>
                                    <p:anim calcmode="lin" valueType="num">
                                      <p:cBhvr additive="base">
                                        <p:cTn id="2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029"/>
                                        </p:tgtEl>
                                        <p:attrNameLst>
                                          <p:attrName>style.visibility</p:attrName>
                                        </p:attrNameLst>
                                      </p:cBhvr>
                                      <p:to>
                                        <p:strVal val="visible"/>
                                      </p:to>
                                    </p:set>
                                    <p:anim calcmode="lin" valueType="num">
                                      <p:cBhvr additive="base">
                                        <p:cTn id="27" dur="500" fill="hold"/>
                                        <p:tgtEl>
                                          <p:spTgt spid="1029"/>
                                        </p:tgtEl>
                                        <p:attrNameLst>
                                          <p:attrName>ppt_x</p:attrName>
                                        </p:attrNameLst>
                                      </p:cBhvr>
                                      <p:tavLst>
                                        <p:tav tm="0">
                                          <p:val>
                                            <p:strVal val="#ppt_x"/>
                                          </p:val>
                                        </p:tav>
                                        <p:tav tm="100000">
                                          <p:val>
                                            <p:strVal val="#ppt_x"/>
                                          </p:val>
                                        </p:tav>
                                      </p:tavLst>
                                    </p:anim>
                                    <p:anim calcmode="lin" valueType="num">
                                      <p:cBhvr additive="base">
                                        <p:cTn id="28" dur="500" fill="hold"/>
                                        <p:tgtEl>
                                          <p:spTgt spid="1029"/>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500" fill="hold"/>
                                        <p:tgtEl>
                                          <p:spTgt spid="22"/>
                                        </p:tgtEl>
                                        <p:attrNameLst>
                                          <p:attrName>ppt_x</p:attrName>
                                        </p:attrNameLst>
                                      </p:cBhvr>
                                      <p:tavLst>
                                        <p:tav tm="0">
                                          <p:val>
                                            <p:strVal val="#ppt_x"/>
                                          </p:val>
                                        </p:tav>
                                        <p:tav tm="100000">
                                          <p:val>
                                            <p:strVal val="#ppt_x"/>
                                          </p:val>
                                        </p:tav>
                                      </p:tavLst>
                                    </p:anim>
                                    <p:anim calcmode="lin" valueType="num">
                                      <p:cBhvr additive="base">
                                        <p:cTn id="3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30"/>
                                        </p:tgtEl>
                                        <p:attrNameLst>
                                          <p:attrName>style.visibility</p:attrName>
                                        </p:attrNameLst>
                                      </p:cBhvr>
                                      <p:to>
                                        <p:strVal val="visible"/>
                                      </p:to>
                                    </p:set>
                                    <p:anim calcmode="lin" valueType="num">
                                      <p:cBhvr additive="base">
                                        <p:cTn id="37" dur="500" fill="hold"/>
                                        <p:tgtEl>
                                          <p:spTgt spid="1030"/>
                                        </p:tgtEl>
                                        <p:attrNameLst>
                                          <p:attrName>ppt_x</p:attrName>
                                        </p:attrNameLst>
                                      </p:cBhvr>
                                      <p:tavLst>
                                        <p:tav tm="0">
                                          <p:val>
                                            <p:strVal val="#ppt_x"/>
                                          </p:val>
                                        </p:tav>
                                        <p:tav tm="100000">
                                          <p:val>
                                            <p:strVal val="#ppt_x"/>
                                          </p:val>
                                        </p:tav>
                                      </p:tavLst>
                                    </p:anim>
                                    <p:anim calcmode="lin" valueType="num">
                                      <p:cBhvr additive="base">
                                        <p:cTn id="38" dur="500" fill="hold"/>
                                        <p:tgtEl>
                                          <p:spTgt spid="1030"/>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6"/>
                                        </p:tgtEl>
                                        <p:attrNameLst>
                                          <p:attrName>style.visibility</p:attrName>
                                        </p:attrNameLst>
                                      </p:cBhvr>
                                      <p:to>
                                        <p:strVal val="visible"/>
                                      </p:to>
                                    </p:set>
                                    <p:anim calcmode="lin" valueType="num">
                                      <p:cBhvr additive="base">
                                        <p:cTn id="41" dur="500" fill="hold"/>
                                        <p:tgtEl>
                                          <p:spTgt spid="26"/>
                                        </p:tgtEl>
                                        <p:attrNameLst>
                                          <p:attrName>ppt_x</p:attrName>
                                        </p:attrNameLst>
                                      </p:cBhvr>
                                      <p:tavLst>
                                        <p:tav tm="0">
                                          <p:val>
                                            <p:strVal val="#ppt_x"/>
                                          </p:val>
                                        </p:tav>
                                        <p:tav tm="100000">
                                          <p:val>
                                            <p:strVal val="#ppt_x"/>
                                          </p:val>
                                        </p:tav>
                                      </p:tavLst>
                                    </p:anim>
                                    <p:anim calcmode="lin" valueType="num">
                                      <p:cBhvr additive="base">
                                        <p:cTn id="4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6679"/>
          </a:xfrm>
        </p:spPr>
        <p:txBody>
          <a:bodyPr/>
          <a:lstStyle/>
          <a:p>
            <a:r>
              <a:rPr lang="en-US" sz="3200" b="1" dirty="0" smtClean="0"/>
              <a:t>5 Domains of Learning &amp; Development</a:t>
            </a:r>
            <a:endParaRPr lang="en-US" sz="3200" dirty="0"/>
          </a:p>
        </p:txBody>
      </p:sp>
      <p:sp>
        <p:nvSpPr>
          <p:cNvPr id="9" name="Rectangle 8"/>
          <p:cNvSpPr/>
          <p:nvPr/>
        </p:nvSpPr>
        <p:spPr>
          <a:xfrm>
            <a:off x="3655607" y="1574667"/>
            <a:ext cx="1856232" cy="787533"/>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11" name="Oval 10" hidden="1"/>
          <p:cNvSpPr/>
          <p:nvPr/>
        </p:nvSpPr>
        <p:spPr>
          <a:xfrm>
            <a:off x="4419600" y="3181762"/>
            <a:ext cx="1600199" cy="1600200"/>
          </a:xfrm>
          <a:prstGeom prst="ellipse">
            <a:avLst/>
          </a:prstGeom>
          <a:solidFill>
            <a:srgbClr val="FFC000">
              <a:alpha val="25000"/>
            </a:srgb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grpSp>
        <p:nvGrpSpPr>
          <p:cNvPr id="12" name="Group 11" hidden="1"/>
          <p:cNvGrpSpPr/>
          <p:nvPr/>
        </p:nvGrpSpPr>
        <p:grpSpPr>
          <a:xfrm>
            <a:off x="6231825" y="3178587"/>
            <a:ext cx="1833182" cy="1416273"/>
            <a:chOff x="5559011" y="1201941"/>
            <a:chExt cx="1833182" cy="1416273"/>
          </a:xfrm>
        </p:grpSpPr>
        <p:sp>
          <p:nvSpPr>
            <p:cNvPr id="13" name="Rectangle 12"/>
            <p:cNvSpPr/>
            <p:nvPr/>
          </p:nvSpPr>
          <p:spPr>
            <a:xfrm>
              <a:off x="5727986" y="1452354"/>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14" name="Rectangle 13"/>
            <p:cNvSpPr/>
            <p:nvPr/>
          </p:nvSpPr>
          <p:spPr>
            <a:xfrm>
              <a:off x="5559011" y="1201941"/>
              <a:ext cx="1664207" cy="116586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smtClean="0">
                  <a:solidFill>
                    <a:srgbClr val="000000"/>
                  </a:solidFill>
                  <a:latin typeface="Verdana" charset="0"/>
                </a:rPr>
                <a:t>Cognitive Development</a:t>
              </a:r>
            </a:p>
          </p:txBody>
        </p:sp>
      </p:grpSp>
      <p:pic>
        <p:nvPicPr>
          <p:cNvPr id="1028" name="Picture 4"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3858821"/>
            <a:ext cx="1603375" cy="1603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18" name="Group 17" hidden="1"/>
          <p:cNvGrpSpPr/>
          <p:nvPr/>
        </p:nvGrpSpPr>
        <p:grpSpPr>
          <a:xfrm>
            <a:off x="5870575" y="4675989"/>
            <a:ext cx="2174681" cy="1538075"/>
            <a:chOff x="5366735" y="2733674"/>
            <a:chExt cx="2174681" cy="1538075"/>
          </a:xfrm>
        </p:grpSpPr>
        <p:sp>
          <p:nvSpPr>
            <p:cNvPr id="19" name="Rectangle 18"/>
            <p:cNvSpPr/>
            <p:nvPr/>
          </p:nvSpPr>
          <p:spPr>
            <a:xfrm>
              <a:off x="5366735" y="3151603"/>
              <a:ext cx="2025457" cy="1120146"/>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20" name="Rectangle 19"/>
            <p:cNvSpPr/>
            <p:nvPr/>
          </p:nvSpPr>
          <p:spPr>
            <a:xfrm>
              <a:off x="5515959" y="2733674"/>
              <a:ext cx="2025457" cy="1120146"/>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600" b="1" dirty="0" smtClean="0">
                  <a:solidFill>
                    <a:srgbClr val="000000"/>
                  </a:solidFill>
                  <a:latin typeface="Verdana" charset="0"/>
                </a:rPr>
                <a:t>Language Development</a:t>
              </a:r>
            </a:p>
            <a:p>
              <a:pPr algn="ctr" eaLnBrk="0" fontAlgn="base" hangingPunct="0">
                <a:spcBef>
                  <a:spcPct val="0"/>
                </a:spcBef>
                <a:spcAft>
                  <a:spcPct val="0"/>
                </a:spcAft>
              </a:pPr>
              <a:r>
                <a:rPr lang="en-US" sz="1600" b="1" dirty="0" smtClean="0">
                  <a:solidFill>
                    <a:srgbClr val="000000"/>
                  </a:solidFill>
                  <a:latin typeface="Verdana" charset="0"/>
                </a:rPr>
                <a:t>&amp; Communication</a:t>
              </a:r>
            </a:p>
          </p:txBody>
        </p:sp>
      </p:grpSp>
      <p:pic>
        <p:nvPicPr>
          <p:cNvPr id="1029" name="Picture 5"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47107" y="3856476"/>
            <a:ext cx="1603375" cy="1603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22" name="Group 21" hidden="1"/>
          <p:cNvGrpSpPr/>
          <p:nvPr/>
        </p:nvGrpSpPr>
        <p:grpSpPr>
          <a:xfrm>
            <a:off x="1528817" y="4698849"/>
            <a:ext cx="1664207" cy="1319314"/>
            <a:chOff x="1322832" y="2975292"/>
            <a:chExt cx="1664207" cy="1319314"/>
          </a:xfrm>
        </p:grpSpPr>
        <p:sp>
          <p:nvSpPr>
            <p:cNvPr id="23" name="Rectangle 22"/>
            <p:cNvSpPr/>
            <p:nvPr/>
          </p:nvSpPr>
          <p:spPr>
            <a:xfrm>
              <a:off x="1322832" y="3128746"/>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24" name="Rectangle 23"/>
            <p:cNvSpPr/>
            <p:nvPr/>
          </p:nvSpPr>
          <p:spPr>
            <a:xfrm>
              <a:off x="1322832" y="2975292"/>
              <a:ext cx="1664207" cy="116586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smtClean="0">
                  <a:solidFill>
                    <a:srgbClr val="000000"/>
                  </a:solidFill>
                  <a:latin typeface="Verdana" charset="0"/>
                </a:rPr>
                <a:t>Health &amp;</a:t>
              </a:r>
            </a:p>
            <a:p>
              <a:pPr algn="ctr" eaLnBrk="0" fontAlgn="base" hangingPunct="0">
                <a:spcBef>
                  <a:spcPct val="0"/>
                </a:spcBef>
                <a:spcAft>
                  <a:spcPct val="0"/>
                </a:spcAft>
              </a:pPr>
              <a:r>
                <a:rPr lang="en-US" sz="1700" b="1" dirty="0" smtClean="0">
                  <a:solidFill>
                    <a:srgbClr val="000000"/>
                  </a:solidFill>
                  <a:latin typeface="Verdana" charset="0"/>
                </a:rPr>
                <a:t>Physical Development</a:t>
              </a:r>
            </a:p>
          </p:txBody>
        </p:sp>
      </p:grpSp>
      <p:pic>
        <p:nvPicPr>
          <p:cNvPr id="1030" name="Picture 6"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93024" y="3178587"/>
            <a:ext cx="1603375" cy="1603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26" name="Group 25" hidden="1"/>
          <p:cNvGrpSpPr/>
          <p:nvPr/>
        </p:nvGrpSpPr>
        <p:grpSpPr>
          <a:xfrm>
            <a:off x="1467857" y="3063240"/>
            <a:ext cx="1680619" cy="1378511"/>
            <a:chOff x="1127374" y="1417320"/>
            <a:chExt cx="1680619" cy="1378511"/>
          </a:xfrm>
        </p:grpSpPr>
        <p:sp>
          <p:nvSpPr>
            <p:cNvPr id="27" name="Rectangle 26"/>
            <p:cNvSpPr/>
            <p:nvPr/>
          </p:nvSpPr>
          <p:spPr>
            <a:xfrm>
              <a:off x="1143786" y="1417320"/>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28" name="Rectangle 27"/>
            <p:cNvSpPr/>
            <p:nvPr/>
          </p:nvSpPr>
          <p:spPr>
            <a:xfrm>
              <a:off x="1127374" y="1629971"/>
              <a:ext cx="1664207" cy="116586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smtClean="0">
                  <a:solidFill>
                    <a:srgbClr val="000000"/>
                  </a:solidFill>
                  <a:latin typeface="Verdana" charset="0"/>
                </a:rPr>
                <a:t>Emotional &amp;</a:t>
              </a:r>
            </a:p>
            <a:p>
              <a:pPr algn="ctr" eaLnBrk="0" fontAlgn="base" hangingPunct="0">
                <a:spcBef>
                  <a:spcPct val="0"/>
                </a:spcBef>
                <a:spcAft>
                  <a:spcPct val="0"/>
                </a:spcAft>
              </a:pPr>
              <a:r>
                <a:rPr lang="en-US" sz="1700" b="1" dirty="0" smtClean="0">
                  <a:solidFill>
                    <a:srgbClr val="000000"/>
                  </a:solidFill>
                  <a:latin typeface="Verdana" charset="0"/>
                </a:rPr>
                <a:t>Social Development</a:t>
              </a:r>
            </a:p>
          </p:txBody>
        </p:sp>
      </p:grpSp>
      <p:sp>
        <p:nvSpPr>
          <p:cNvPr id="25" name="Content Placeholder 2"/>
          <p:cNvSpPr txBox="1">
            <a:spLocks/>
          </p:cNvSpPr>
          <p:nvPr/>
        </p:nvSpPr>
        <p:spPr bwMode="auto">
          <a:xfrm>
            <a:off x="316523" y="4654402"/>
            <a:ext cx="8534400" cy="2058128"/>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60000"/>
              </a:spcBef>
              <a:spcAft>
                <a:spcPct val="0"/>
              </a:spcAft>
              <a:buChar char="•"/>
              <a:defRPr sz="3200">
                <a:solidFill>
                  <a:srgbClr val="63554C"/>
                </a:solidFill>
                <a:latin typeface="+mn-lt"/>
                <a:ea typeface="+mn-ea"/>
                <a:cs typeface="ＭＳ Ｐゴシック" charset="0"/>
              </a:defRPr>
            </a:lvl1pPr>
            <a:lvl2pPr marL="742950" indent="-285750" algn="l" rtl="0" eaLnBrk="0" fontAlgn="base" hangingPunct="0">
              <a:spcBef>
                <a:spcPct val="60000"/>
              </a:spcBef>
              <a:spcAft>
                <a:spcPct val="0"/>
              </a:spcAft>
              <a:buChar char="–"/>
              <a:defRPr sz="2800">
                <a:solidFill>
                  <a:srgbClr val="63554C"/>
                </a:solidFill>
                <a:latin typeface="+mn-lt"/>
                <a:ea typeface="+mn-ea"/>
              </a:defRPr>
            </a:lvl2pPr>
            <a:lvl3pPr marL="1085850" indent="-228600" algn="l" rtl="0" eaLnBrk="0" fontAlgn="base" hangingPunct="0">
              <a:spcBef>
                <a:spcPct val="60000"/>
              </a:spcBef>
              <a:spcAft>
                <a:spcPct val="0"/>
              </a:spcAft>
              <a:buChar char="•"/>
              <a:defRPr sz="2400">
                <a:solidFill>
                  <a:srgbClr val="63554C"/>
                </a:solidFill>
                <a:latin typeface="+mn-lt"/>
                <a:ea typeface="+mn-ea"/>
              </a:defRPr>
            </a:lvl3pPr>
            <a:lvl4pPr marL="1428750" indent="-228600" algn="l" rtl="0" eaLnBrk="0" fontAlgn="base" hangingPunct="0">
              <a:spcBef>
                <a:spcPct val="60000"/>
              </a:spcBef>
              <a:spcAft>
                <a:spcPct val="0"/>
              </a:spcAft>
              <a:buChar char="–"/>
              <a:defRPr sz="2000">
                <a:solidFill>
                  <a:srgbClr val="63554C"/>
                </a:solidFill>
                <a:latin typeface="+mn-lt"/>
                <a:ea typeface="+mn-ea"/>
              </a:defRPr>
            </a:lvl4pPr>
            <a:lvl5pPr marL="1771650" indent="-228600" algn="l" rtl="0" eaLnBrk="0" fontAlgn="base" hangingPunct="0">
              <a:spcBef>
                <a:spcPct val="60000"/>
              </a:spcBef>
              <a:spcAft>
                <a:spcPct val="0"/>
              </a:spcAft>
              <a:buChar char="»"/>
              <a:defRPr sz="2000">
                <a:solidFill>
                  <a:srgbClr val="63554C"/>
                </a:solidFill>
                <a:latin typeface="+mn-lt"/>
                <a:ea typeface="+mn-ea"/>
              </a:defRPr>
            </a:lvl5pPr>
            <a:lvl6pPr marL="2514600" indent="-228600" algn="l" rtl="0" fontAlgn="base">
              <a:spcBef>
                <a:spcPct val="20000"/>
              </a:spcBef>
              <a:spcAft>
                <a:spcPct val="0"/>
              </a:spcAft>
              <a:buChar char="»"/>
              <a:defRPr sz="2000">
                <a:solidFill>
                  <a:srgbClr val="173962"/>
                </a:solidFill>
                <a:latin typeface="+mn-lt"/>
                <a:ea typeface="+mn-ea"/>
              </a:defRPr>
            </a:lvl6pPr>
            <a:lvl7pPr marL="2971800" indent="-228600" algn="l" rtl="0" fontAlgn="base">
              <a:spcBef>
                <a:spcPct val="20000"/>
              </a:spcBef>
              <a:spcAft>
                <a:spcPct val="0"/>
              </a:spcAft>
              <a:buChar char="»"/>
              <a:defRPr sz="2000">
                <a:solidFill>
                  <a:srgbClr val="173962"/>
                </a:solidFill>
                <a:latin typeface="+mn-lt"/>
                <a:ea typeface="+mn-ea"/>
              </a:defRPr>
            </a:lvl7pPr>
            <a:lvl8pPr marL="3429000" indent="-228600" algn="l" rtl="0" fontAlgn="base">
              <a:spcBef>
                <a:spcPct val="20000"/>
              </a:spcBef>
              <a:spcAft>
                <a:spcPct val="0"/>
              </a:spcAft>
              <a:buChar char="»"/>
              <a:defRPr sz="2000">
                <a:solidFill>
                  <a:srgbClr val="173962"/>
                </a:solidFill>
                <a:latin typeface="+mn-lt"/>
                <a:ea typeface="+mn-ea"/>
              </a:defRPr>
            </a:lvl8pPr>
            <a:lvl9pPr marL="3886200" indent="-228600" algn="l" rtl="0" fontAlgn="base">
              <a:spcBef>
                <a:spcPct val="20000"/>
              </a:spcBef>
              <a:spcAft>
                <a:spcPct val="0"/>
              </a:spcAft>
              <a:buChar char="»"/>
              <a:defRPr sz="2000">
                <a:solidFill>
                  <a:srgbClr val="173962"/>
                </a:solidFill>
                <a:latin typeface="+mn-lt"/>
                <a:ea typeface="+mn-ea"/>
              </a:defRPr>
            </a:lvl9pPr>
          </a:lstStyle>
          <a:p>
            <a:pPr marL="0" indent="0">
              <a:buFontTx/>
              <a:buNone/>
            </a:pPr>
            <a:r>
              <a:rPr lang="en-US" sz="1800" b="1" dirty="0" smtClean="0">
                <a:solidFill>
                  <a:schemeClr val="tx1"/>
                </a:solidFill>
                <a:latin typeface="+mj-lt"/>
              </a:rPr>
              <a:t>NC Standard Course of Study Example:</a:t>
            </a:r>
          </a:p>
          <a:p>
            <a:pPr marL="0" indent="0">
              <a:buNone/>
            </a:pPr>
            <a:r>
              <a:rPr lang="en-US" sz="1600" b="1" dirty="0" smtClean="0">
                <a:solidFill>
                  <a:schemeClr val="tx1"/>
                </a:solidFill>
                <a:latin typeface="+mj-lt"/>
              </a:rPr>
              <a:t>K.MEH.1</a:t>
            </a:r>
            <a:r>
              <a:rPr lang="en-US" sz="1600" dirty="0" smtClean="0">
                <a:solidFill>
                  <a:schemeClr val="tx1"/>
                </a:solidFill>
                <a:latin typeface="+mj-lt"/>
              </a:rPr>
              <a:t>  Remember the association of healthy expression of emotions, mental health , and healthy behavior. (Healthful Living)</a:t>
            </a:r>
          </a:p>
          <a:p>
            <a:pPr marL="0" indent="0">
              <a:buNone/>
            </a:pPr>
            <a:r>
              <a:rPr lang="en-US" sz="1600" b="1" dirty="0" smtClean="0">
                <a:solidFill>
                  <a:schemeClr val="tx1"/>
                </a:solidFill>
                <a:latin typeface="+mj-lt"/>
              </a:rPr>
              <a:t>K.MEH.1.1</a:t>
            </a:r>
            <a:r>
              <a:rPr lang="en-US" sz="1600" dirty="0" smtClean="0">
                <a:solidFill>
                  <a:schemeClr val="tx1"/>
                </a:solidFill>
                <a:latin typeface="+mj-lt"/>
              </a:rPr>
              <a:t>  Recognize feelings and ways of expressing them.</a:t>
            </a:r>
          </a:p>
          <a:p>
            <a:pPr marL="0" indent="0">
              <a:buNone/>
            </a:pPr>
            <a:r>
              <a:rPr lang="en-US" sz="1600" b="1" dirty="0">
                <a:solidFill>
                  <a:schemeClr val="tx1"/>
                </a:solidFill>
                <a:latin typeface="+mj-lt"/>
              </a:rPr>
              <a:t>1.MEH.1.1</a:t>
            </a:r>
            <a:r>
              <a:rPr lang="en-US" sz="1600" dirty="0">
                <a:solidFill>
                  <a:schemeClr val="tx1"/>
                </a:solidFill>
                <a:latin typeface="+mj-lt"/>
              </a:rPr>
              <a:t>   Uses effective communication to express and cope with emotions.</a:t>
            </a:r>
          </a:p>
          <a:p>
            <a:pPr marL="0" indent="0">
              <a:buNone/>
            </a:pPr>
            <a:endParaRPr lang="en-US" sz="1400" dirty="0" smtClean="0">
              <a:solidFill>
                <a:schemeClr val="tx1"/>
              </a:solidFill>
              <a:latin typeface="+mj-lt"/>
            </a:endParaRPr>
          </a:p>
        </p:txBody>
      </p:sp>
      <p:sp>
        <p:nvSpPr>
          <p:cNvPr id="31" name="Rectangle 30" hidden="1"/>
          <p:cNvSpPr/>
          <p:nvPr/>
        </p:nvSpPr>
        <p:spPr>
          <a:xfrm>
            <a:off x="6553200" y="1981200"/>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3" name="TextBox 2"/>
          <p:cNvSpPr txBox="1"/>
          <p:nvPr/>
        </p:nvSpPr>
        <p:spPr>
          <a:xfrm>
            <a:off x="3202056" y="2656147"/>
            <a:ext cx="2668519" cy="1200329"/>
          </a:xfrm>
          <a:prstGeom prst="rect">
            <a:avLst/>
          </a:prstGeom>
          <a:noFill/>
        </p:spPr>
        <p:txBody>
          <a:bodyPr wrap="square" rtlCol="0">
            <a:spAutoFit/>
          </a:bodyPr>
          <a:lstStyle/>
          <a:p>
            <a:r>
              <a:rPr lang="en-US" b="1" dirty="0" smtClean="0"/>
              <a:t>NC Standards Connection:</a:t>
            </a:r>
          </a:p>
          <a:p>
            <a:pPr marL="285750" indent="-285750">
              <a:buFont typeface="Arial"/>
              <a:buChar char="•"/>
            </a:pPr>
            <a:r>
              <a:rPr lang="en-US" dirty="0" smtClean="0"/>
              <a:t>Guidance</a:t>
            </a:r>
          </a:p>
          <a:p>
            <a:pPr marL="285750" indent="-285750">
              <a:buFont typeface="Arial"/>
              <a:buChar char="•"/>
            </a:pPr>
            <a:r>
              <a:rPr lang="en-US" dirty="0" smtClean="0"/>
              <a:t>Healthful Living</a:t>
            </a:r>
          </a:p>
          <a:p>
            <a:pPr marL="285750" indent="-285750">
              <a:buFont typeface="Arial"/>
              <a:buChar char="•"/>
            </a:pPr>
            <a:r>
              <a:rPr lang="en-US" dirty="0" smtClean="0"/>
              <a:t>Social Studies</a:t>
            </a:r>
            <a:endParaRPr lang="en-US" dirty="0"/>
          </a:p>
        </p:txBody>
      </p:sp>
      <p:sp>
        <p:nvSpPr>
          <p:cNvPr id="34" name="Rectangle 33"/>
          <p:cNvSpPr/>
          <p:nvPr/>
        </p:nvSpPr>
        <p:spPr>
          <a:xfrm>
            <a:off x="6019799" y="2488358"/>
            <a:ext cx="1856232" cy="787533"/>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pic>
        <p:nvPicPr>
          <p:cNvPr id="29" name="Picture 6"/>
          <p:cNvPicPr>
            <a:picLocks noChangeAspect="1" noChangeArrowheads="1"/>
          </p:cNvPicPr>
          <p:nvPr/>
        </p:nvPicPr>
        <p:blipFill>
          <a:blip r:embed="rId5">
            <a:alphaModFix amt="49000"/>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2807290" y="1210431"/>
            <a:ext cx="3360176" cy="33601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30" name="Group 29"/>
          <p:cNvGrpSpPr/>
          <p:nvPr/>
        </p:nvGrpSpPr>
        <p:grpSpPr>
          <a:xfrm>
            <a:off x="947327" y="1385657"/>
            <a:ext cx="4466188" cy="2758917"/>
            <a:chOff x="1143786" y="-175737"/>
            <a:chExt cx="4466188" cy="2758917"/>
          </a:xfrm>
        </p:grpSpPr>
        <p:sp>
          <p:nvSpPr>
            <p:cNvPr id="32" name="Rectangle 31"/>
            <p:cNvSpPr/>
            <p:nvPr/>
          </p:nvSpPr>
          <p:spPr>
            <a:xfrm>
              <a:off x="1143786" y="1417320"/>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37" name="Rectangle 36"/>
            <p:cNvSpPr/>
            <p:nvPr/>
          </p:nvSpPr>
          <p:spPr>
            <a:xfrm>
              <a:off x="3757700" y="-175737"/>
              <a:ext cx="1852274" cy="1200329"/>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a:solidFill>
                    <a:srgbClr val="595959"/>
                  </a:solidFill>
                  <a:latin typeface="Verdana" charset="0"/>
                </a:rPr>
                <a:t>Emotional-</a:t>
              </a:r>
            </a:p>
            <a:p>
              <a:pPr algn="ctr" eaLnBrk="0" fontAlgn="base" hangingPunct="0">
                <a:spcBef>
                  <a:spcPct val="0"/>
                </a:spcBef>
                <a:spcAft>
                  <a:spcPct val="0"/>
                </a:spcAft>
              </a:pPr>
              <a:r>
                <a:rPr lang="en-US" sz="1700" b="1" dirty="0">
                  <a:solidFill>
                    <a:srgbClr val="595959"/>
                  </a:solidFill>
                  <a:latin typeface="Verdana" charset="0"/>
                </a:rPr>
                <a:t>Social Development</a:t>
              </a:r>
            </a:p>
          </p:txBody>
        </p:sp>
      </p:grpSp>
      <p:sp>
        <p:nvSpPr>
          <p:cNvPr id="33" name="TextBox 32"/>
          <p:cNvSpPr txBox="1"/>
          <p:nvPr/>
        </p:nvSpPr>
        <p:spPr>
          <a:xfrm>
            <a:off x="267794" y="1242536"/>
            <a:ext cx="1982706" cy="1477328"/>
          </a:xfrm>
          <a:prstGeom prst="rect">
            <a:avLst/>
          </a:prstGeom>
          <a:noFill/>
        </p:spPr>
        <p:txBody>
          <a:bodyPr wrap="square" rtlCol="0">
            <a:spAutoFit/>
          </a:bodyPr>
          <a:lstStyle/>
          <a:p>
            <a:pPr algn="ctr"/>
            <a:r>
              <a:rPr lang="en-US" dirty="0" smtClean="0">
                <a:solidFill>
                  <a:schemeClr val="accent2">
                    <a:lumMod val="75000"/>
                  </a:schemeClr>
                </a:solidFill>
                <a:latin typeface="Chalkboard"/>
                <a:cs typeface="Chalkboard"/>
              </a:rPr>
              <a:t>How does this domain connect to the NC Standard Course of Study?</a:t>
            </a:r>
            <a:endParaRPr lang="en-US" dirty="0">
              <a:solidFill>
                <a:schemeClr val="accent2">
                  <a:lumMod val="75000"/>
                </a:schemeClr>
              </a:solidFill>
              <a:latin typeface="Chalkboard"/>
              <a:cs typeface="Chalkboard"/>
            </a:endParaRPr>
          </a:p>
        </p:txBody>
      </p:sp>
    </p:spTree>
    <p:extLst>
      <p:ext uri="{BB962C8B-B14F-4D97-AF65-F5344CB8AC3E}">
        <p14:creationId xmlns:p14="http://schemas.microsoft.com/office/powerpoint/2010/main" val="39649554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028"/>
                                        </p:tgtEl>
                                        <p:attrNameLst>
                                          <p:attrName>style.visibility</p:attrName>
                                        </p:attrNameLst>
                                      </p:cBhvr>
                                      <p:to>
                                        <p:strVal val="visible"/>
                                      </p:to>
                                    </p:set>
                                    <p:anim calcmode="lin" valueType="num">
                                      <p:cBhvr additive="base">
                                        <p:cTn id="17" dur="500" fill="hold"/>
                                        <p:tgtEl>
                                          <p:spTgt spid="1028"/>
                                        </p:tgtEl>
                                        <p:attrNameLst>
                                          <p:attrName>ppt_x</p:attrName>
                                        </p:attrNameLst>
                                      </p:cBhvr>
                                      <p:tavLst>
                                        <p:tav tm="0">
                                          <p:val>
                                            <p:strVal val="#ppt_x"/>
                                          </p:val>
                                        </p:tav>
                                        <p:tav tm="100000">
                                          <p:val>
                                            <p:strVal val="#ppt_x"/>
                                          </p:val>
                                        </p:tav>
                                      </p:tavLst>
                                    </p:anim>
                                    <p:anim calcmode="lin" valueType="num">
                                      <p:cBhvr additive="base">
                                        <p:cTn id="18" dur="500" fill="hold"/>
                                        <p:tgtEl>
                                          <p:spTgt spid="1028"/>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additive="base">
                                        <p:cTn id="21" dur="500" fill="hold"/>
                                        <p:tgtEl>
                                          <p:spTgt spid="18"/>
                                        </p:tgtEl>
                                        <p:attrNameLst>
                                          <p:attrName>ppt_x</p:attrName>
                                        </p:attrNameLst>
                                      </p:cBhvr>
                                      <p:tavLst>
                                        <p:tav tm="0">
                                          <p:val>
                                            <p:strVal val="#ppt_x"/>
                                          </p:val>
                                        </p:tav>
                                        <p:tav tm="100000">
                                          <p:val>
                                            <p:strVal val="#ppt_x"/>
                                          </p:val>
                                        </p:tav>
                                      </p:tavLst>
                                    </p:anim>
                                    <p:anim calcmode="lin" valueType="num">
                                      <p:cBhvr additive="base">
                                        <p:cTn id="2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029"/>
                                        </p:tgtEl>
                                        <p:attrNameLst>
                                          <p:attrName>style.visibility</p:attrName>
                                        </p:attrNameLst>
                                      </p:cBhvr>
                                      <p:to>
                                        <p:strVal val="visible"/>
                                      </p:to>
                                    </p:set>
                                    <p:anim calcmode="lin" valueType="num">
                                      <p:cBhvr additive="base">
                                        <p:cTn id="27" dur="500" fill="hold"/>
                                        <p:tgtEl>
                                          <p:spTgt spid="1029"/>
                                        </p:tgtEl>
                                        <p:attrNameLst>
                                          <p:attrName>ppt_x</p:attrName>
                                        </p:attrNameLst>
                                      </p:cBhvr>
                                      <p:tavLst>
                                        <p:tav tm="0">
                                          <p:val>
                                            <p:strVal val="#ppt_x"/>
                                          </p:val>
                                        </p:tav>
                                        <p:tav tm="100000">
                                          <p:val>
                                            <p:strVal val="#ppt_x"/>
                                          </p:val>
                                        </p:tav>
                                      </p:tavLst>
                                    </p:anim>
                                    <p:anim calcmode="lin" valueType="num">
                                      <p:cBhvr additive="base">
                                        <p:cTn id="28" dur="500" fill="hold"/>
                                        <p:tgtEl>
                                          <p:spTgt spid="1029"/>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500" fill="hold"/>
                                        <p:tgtEl>
                                          <p:spTgt spid="22"/>
                                        </p:tgtEl>
                                        <p:attrNameLst>
                                          <p:attrName>ppt_x</p:attrName>
                                        </p:attrNameLst>
                                      </p:cBhvr>
                                      <p:tavLst>
                                        <p:tav tm="0">
                                          <p:val>
                                            <p:strVal val="#ppt_x"/>
                                          </p:val>
                                        </p:tav>
                                        <p:tav tm="100000">
                                          <p:val>
                                            <p:strVal val="#ppt_x"/>
                                          </p:val>
                                        </p:tav>
                                      </p:tavLst>
                                    </p:anim>
                                    <p:anim calcmode="lin" valueType="num">
                                      <p:cBhvr additive="base">
                                        <p:cTn id="3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30"/>
                                        </p:tgtEl>
                                        <p:attrNameLst>
                                          <p:attrName>style.visibility</p:attrName>
                                        </p:attrNameLst>
                                      </p:cBhvr>
                                      <p:to>
                                        <p:strVal val="visible"/>
                                      </p:to>
                                    </p:set>
                                    <p:anim calcmode="lin" valueType="num">
                                      <p:cBhvr additive="base">
                                        <p:cTn id="37" dur="500" fill="hold"/>
                                        <p:tgtEl>
                                          <p:spTgt spid="1030"/>
                                        </p:tgtEl>
                                        <p:attrNameLst>
                                          <p:attrName>ppt_x</p:attrName>
                                        </p:attrNameLst>
                                      </p:cBhvr>
                                      <p:tavLst>
                                        <p:tav tm="0">
                                          <p:val>
                                            <p:strVal val="#ppt_x"/>
                                          </p:val>
                                        </p:tav>
                                        <p:tav tm="100000">
                                          <p:val>
                                            <p:strVal val="#ppt_x"/>
                                          </p:val>
                                        </p:tav>
                                      </p:tavLst>
                                    </p:anim>
                                    <p:anim calcmode="lin" valueType="num">
                                      <p:cBhvr additive="base">
                                        <p:cTn id="38" dur="500" fill="hold"/>
                                        <p:tgtEl>
                                          <p:spTgt spid="1030"/>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6"/>
                                        </p:tgtEl>
                                        <p:attrNameLst>
                                          <p:attrName>style.visibility</p:attrName>
                                        </p:attrNameLst>
                                      </p:cBhvr>
                                      <p:to>
                                        <p:strVal val="visible"/>
                                      </p:to>
                                    </p:set>
                                    <p:anim calcmode="lin" valueType="num">
                                      <p:cBhvr additive="base">
                                        <p:cTn id="41" dur="500" fill="hold"/>
                                        <p:tgtEl>
                                          <p:spTgt spid="26"/>
                                        </p:tgtEl>
                                        <p:attrNameLst>
                                          <p:attrName>ppt_x</p:attrName>
                                        </p:attrNameLst>
                                      </p:cBhvr>
                                      <p:tavLst>
                                        <p:tav tm="0">
                                          <p:val>
                                            <p:strVal val="#ppt_x"/>
                                          </p:val>
                                        </p:tav>
                                        <p:tav tm="100000">
                                          <p:val>
                                            <p:strVal val="#ppt_x"/>
                                          </p:val>
                                        </p:tav>
                                      </p:tavLst>
                                    </p:anim>
                                    <p:anim calcmode="lin" valueType="num">
                                      <p:cBhvr additive="base">
                                        <p:cTn id="4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5 Domains of Learning &amp; Development</a:t>
            </a:r>
            <a:endParaRPr lang="en-US" sz="3200" b="1" dirty="0"/>
          </a:p>
        </p:txBody>
      </p:sp>
      <p:sp>
        <p:nvSpPr>
          <p:cNvPr id="9" name="Rectangle 8"/>
          <p:cNvSpPr/>
          <p:nvPr/>
        </p:nvSpPr>
        <p:spPr>
          <a:xfrm>
            <a:off x="3655607" y="1574667"/>
            <a:ext cx="1856232" cy="787533"/>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11" name="Oval 10" hidden="1"/>
          <p:cNvSpPr/>
          <p:nvPr/>
        </p:nvSpPr>
        <p:spPr>
          <a:xfrm>
            <a:off x="4419600" y="3181762"/>
            <a:ext cx="1600199" cy="1600200"/>
          </a:xfrm>
          <a:prstGeom prst="ellipse">
            <a:avLst/>
          </a:prstGeom>
          <a:solidFill>
            <a:srgbClr val="FFC000">
              <a:alpha val="25000"/>
            </a:srgb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grpSp>
        <p:nvGrpSpPr>
          <p:cNvPr id="12" name="Group 11" hidden="1"/>
          <p:cNvGrpSpPr/>
          <p:nvPr/>
        </p:nvGrpSpPr>
        <p:grpSpPr>
          <a:xfrm>
            <a:off x="6231825" y="3178587"/>
            <a:ext cx="1833182" cy="1416273"/>
            <a:chOff x="5559011" y="1201941"/>
            <a:chExt cx="1833182" cy="1416273"/>
          </a:xfrm>
        </p:grpSpPr>
        <p:sp>
          <p:nvSpPr>
            <p:cNvPr id="13" name="Rectangle 12"/>
            <p:cNvSpPr/>
            <p:nvPr/>
          </p:nvSpPr>
          <p:spPr>
            <a:xfrm>
              <a:off x="5727986" y="1452354"/>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14" name="Rectangle 13"/>
            <p:cNvSpPr/>
            <p:nvPr/>
          </p:nvSpPr>
          <p:spPr>
            <a:xfrm>
              <a:off x="5559011" y="1201941"/>
              <a:ext cx="1664207" cy="116586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smtClean="0">
                  <a:solidFill>
                    <a:srgbClr val="000000"/>
                  </a:solidFill>
                  <a:latin typeface="Verdana" charset="0"/>
                </a:rPr>
                <a:t>Cognitive Development</a:t>
              </a:r>
            </a:p>
          </p:txBody>
        </p:sp>
      </p:grpSp>
      <p:pic>
        <p:nvPicPr>
          <p:cNvPr id="1028" name="Picture 4"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3858821"/>
            <a:ext cx="1603375" cy="1603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18" name="Group 17" hidden="1"/>
          <p:cNvGrpSpPr/>
          <p:nvPr/>
        </p:nvGrpSpPr>
        <p:grpSpPr>
          <a:xfrm>
            <a:off x="5870575" y="4675989"/>
            <a:ext cx="2174681" cy="1538075"/>
            <a:chOff x="5366735" y="2733674"/>
            <a:chExt cx="2174681" cy="1538075"/>
          </a:xfrm>
        </p:grpSpPr>
        <p:sp>
          <p:nvSpPr>
            <p:cNvPr id="19" name="Rectangle 18"/>
            <p:cNvSpPr/>
            <p:nvPr/>
          </p:nvSpPr>
          <p:spPr>
            <a:xfrm>
              <a:off x="5366735" y="3151603"/>
              <a:ext cx="2025457" cy="1120146"/>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20" name="Rectangle 19"/>
            <p:cNvSpPr/>
            <p:nvPr/>
          </p:nvSpPr>
          <p:spPr>
            <a:xfrm>
              <a:off x="5515959" y="2733674"/>
              <a:ext cx="2025457" cy="1120146"/>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600" b="1" dirty="0" smtClean="0">
                  <a:solidFill>
                    <a:srgbClr val="000000"/>
                  </a:solidFill>
                  <a:latin typeface="Verdana" charset="0"/>
                </a:rPr>
                <a:t>Language Development</a:t>
              </a:r>
            </a:p>
            <a:p>
              <a:pPr algn="ctr" eaLnBrk="0" fontAlgn="base" hangingPunct="0">
                <a:spcBef>
                  <a:spcPct val="0"/>
                </a:spcBef>
                <a:spcAft>
                  <a:spcPct val="0"/>
                </a:spcAft>
              </a:pPr>
              <a:r>
                <a:rPr lang="en-US" sz="1600" b="1" dirty="0" smtClean="0">
                  <a:solidFill>
                    <a:srgbClr val="000000"/>
                  </a:solidFill>
                  <a:latin typeface="Verdana" charset="0"/>
                </a:rPr>
                <a:t>&amp; Communication</a:t>
              </a:r>
            </a:p>
          </p:txBody>
        </p:sp>
      </p:grpSp>
      <p:pic>
        <p:nvPicPr>
          <p:cNvPr id="1029" name="Picture 5"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47107" y="3856476"/>
            <a:ext cx="1603375" cy="1603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22" name="Group 21" hidden="1"/>
          <p:cNvGrpSpPr/>
          <p:nvPr/>
        </p:nvGrpSpPr>
        <p:grpSpPr>
          <a:xfrm>
            <a:off x="1528817" y="4698849"/>
            <a:ext cx="1664207" cy="1319314"/>
            <a:chOff x="1322832" y="2975292"/>
            <a:chExt cx="1664207" cy="1319314"/>
          </a:xfrm>
        </p:grpSpPr>
        <p:sp>
          <p:nvSpPr>
            <p:cNvPr id="23" name="Rectangle 22"/>
            <p:cNvSpPr/>
            <p:nvPr/>
          </p:nvSpPr>
          <p:spPr>
            <a:xfrm>
              <a:off x="1322832" y="3128746"/>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24" name="Rectangle 23"/>
            <p:cNvSpPr/>
            <p:nvPr/>
          </p:nvSpPr>
          <p:spPr>
            <a:xfrm>
              <a:off x="1322832" y="2975292"/>
              <a:ext cx="1664207" cy="116586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smtClean="0">
                  <a:solidFill>
                    <a:srgbClr val="000000"/>
                  </a:solidFill>
                  <a:latin typeface="Verdana" charset="0"/>
                </a:rPr>
                <a:t>Health &amp;</a:t>
              </a:r>
            </a:p>
            <a:p>
              <a:pPr algn="ctr" eaLnBrk="0" fontAlgn="base" hangingPunct="0">
                <a:spcBef>
                  <a:spcPct val="0"/>
                </a:spcBef>
                <a:spcAft>
                  <a:spcPct val="0"/>
                </a:spcAft>
              </a:pPr>
              <a:r>
                <a:rPr lang="en-US" sz="1700" b="1" dirty="0" smtClean="0">
                  <a:solidFill>
                    <a:srgbClr val="000000"/>
                  </a:solidFill>
                  <a:latin typeface="Verdana" charset="0"/>
                </a:rPr>
                <a:t>Physical Development</a:t>
              </a:r>
            </a:p>
          </p:txBody>
        </p:sp>
      </p:grpSp>
      <p:pic>
        <p:nvPicPr>
          <p:cNvPr id="1030" name="Picture 6"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93024" y="3178587"/>
            <a:ext cx="1603375" cy="1603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26" name="Group 25" hidden="1"/>
          <p:cNvGrpSpPr/>
          <p:nvPr/>
        </p:nvGrpSpPr>
        <p:grpSpPr>
          <a:xfrm>
            <a:off x="1467857" y="3063240"/>
            <a:ext cx="1680619" cy="1378511"/>
            <a:chOff x="1127374" y="1417320"/>
            <a:chExt cx="1680619" cy="1378511"/>
          </a:xfrm>
        </p:grpSpPr>
        <p:sp>
          <p:nvSpPr>
            <p:cNvPr id="27" name="Rectangle 26"/>
            <p:cNvSpPr/>
            <p:nvPr/>
          </p:nvSpPr>
          <p:spPr>
            <a:xfrm>
              <a:off x="1143786" y="1417320"/>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28" name="Rectangle 27"/>
            <p:cNvSpPr/>
            <p:nvPr/>
          </p:nvSpPr>
          <p:spPr>
            <a:xfrm>
              <a:off x="1127374" y="1629971"/>
              <a:ext cx="1664207" cy="116586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smtClean="0">
                  <a:solidFill>
                    <a:srgbClr val="000000"/>
                  </a:solidFill>
                  <a:latin typeface="Verdana" charset="0"/>
                </a:rPr>
                <a:t>Emotional &amp;</a:t>
              </a:r>
            </a:p>
            <a:p>
              <a:pPr algn="ctr" eaLnBrk="0" fontAlgn="base" hangingPunct="0">
                <a:spcBef>
                  <a:spcPct val="0"/>
                </a:spcBef>
                <a:spcAft>
                  <a:spcPct val="0"/>
                </a:spcAft>
              </a:pPr>
              <a:r>
                <a:rPr lang="en-US" sz="1700" b="1" dirty="0" smtClean="0">
                  <a:solidFill>
                    <a:srgbClr val="000000"/>
                  </a:solidFill>
                  <a:latin typeface="Verdana" charset="0"/>
                </a:rPr>
                <a:t>Social Development</a:t>
              </a:r>
            </a:p>
          </p:txBody>
        </p:sp>
      </p:grpSp>
      <p:sp>
        <p:nvSpPr>
          <p:cNvPr id="25" name="Content Placeholder 2"/>
          <p:cNvSpPr txBox="1">
            <a:spLocks/>
          </p:cNvSpPr>
          <p:nvPr/>
        </p:nvSpPr>
        <p:spPr bwMode="auto">
          <a:xfrm>
            <a:off x="390123" y="1826033"/>
            <a:ext cx="5909930" cy="45853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60000"/>
              </a:spcBef>
              <a:spcAft>
                <a:spcPct val="0"/>
              </a:spcAft>
              <a:buChar char="•"/>
              <a:defRPr sz="3200">
                <a:solidFill>
                  <a:srgbClr val="63554C"/>
                </a:solidFill>
                <a:latin typeface="+mn-lt"/>
                <a:ea typeface="+mn-ea"/>
                <a:cs typeface="ＭＳ Ｐゴシック" charset="0"/>
              </a:defRPr>
            </a:lvl1pPr>
            <a:lvl2pPr marL="742950" indent="-285750" algn="l" rtl="0" eaLnBrk="0" fontAlgn="base" hangingPunct="0">
              <a:spcBef>
                <a:spcPct val="60000"/>
              </a:spcBef>
              <a:spcAft>
                <a:spcPct val="0"/>
              </a:spcAft>
              <a:buChar char="–"/>
              <a:defRPr sz="2800">
                <a:solidFill>
                  <a:srgbClr val="63554C"/>
                </a:solidFill>
                <a:latin typeface="+mn-lt"/>
                <a:ea typeface="+mn-ea"/>
              </a:defRPr>
            </a:lvl2pPr>
            <a:lvl3pPr marL="1085850" indent="-228600" algn="l" rtl="0" eaLnBrk="0" fontAlgn="base" hangingPunct="0">
              <a:spcBef>
                <a:spcPct val="60000"/>
              </a:spcBef>
              <a:spcAft>
                <a:spcPct val="0"/>
              </a:spcAft>
              <a:buChar char="•"/>
              <a:defRPr sz="2400">
                <a:solidFill>
                  <a:srgbClr val="63554C"/>
                </a:solidFill>
                <a:latin typeface="+mn-lt"/>
                <a:ea typeface="+mn-ea"/>
              </a:defRPr>
            </a:lvl3pPr>
            <a:lvl4pPr marL="1428750" indent="-228600" algn="l" rtl="0" eaLnBrk="0" fontAlgn="base" hangingPunct="0">
              <a:spcBef>
                <a:spcPct val="60000"/>
              </a:spcBef>
              <a:spcAft>
                <a:spcPct val="0"/>
              </a:spcAft>
              <a:buChar char="–"/>
              <a:defRPr sz="2000">
                <a:solidFill>
                  <a:srgbClr val="63554C"/>
                </a:solidFill>
                <a:latin typeface="+mn-lt"/>
                <a:ea typeface="+mn-ea"/>
              </a:defRPr>
            </a:lvl4pPr>
            <a:lvl5pPr marL="1771650" indent="-228600" algn="l" rtl="0" eaLnBrk="0" fontAlgn="base" hangingPunct="0">
              <a:spcBef>
                <a:spcPct val="60000"/>
              </a:spcBef>
              <a:spcAft>
                <a:spcPct val="0"/>
              </a:spcAft>
              <a:buChar char="»"/>
              <a:defRPr sz="2000">
                <a:solidFill>
                  <a:srgbClr val="63554C"/>
                </a:solidFill>
                <a:latin typeface="+mn-lt"/>
                <a:ea typeface="+mn-ea"/>
              </a:defRPr>
            </a:lvl5pPr>
            <a:lvl6pPr marL="2514600" indent="-228600" algn="l" rtl="0" fontAlgn="base">
              <a:spcBef>
                <a:spcPct val="20000"/>
              </a:spcBef>
              <a:spcAft>
                <a:spcPct val="0"/>
              </a:spcAft>
              <a:buChar char="»"/>
              <a:defRPr sz="2000">
                <a:solidFill>
                  <a:srgbClr val="173962"/>
                </a:solidFill>
                <a:latin typeface="+mn-lt"/>
                <a:ea typeface="+mn-ea"/>
              </a:defRPr>
            </a:lvl6pPr>
            <a:lvl7pPr marL="2971800" indent="-228600" algn="l" rtl="0" fontAlgn="base">
              <a:spcBef>
                <a:spcPct val="20000"/>
              </a:spcBef>
              <a:spcAft>
                <a:spcPct val="0"/>
              </a:spcAft>
              <a:buChar char="»"/>
              <a:defRPr sz="2000">
                <a:solidFill>
                  <a:srgbClr val="173962"/>
                </a:solidFill>
                <a:latin typeface="+mn-lt"/>
                <a:ea typeface="+mn-ea"/>
              </a:defRPr>
            </a:lvl7pPr>
            <a:lvl8pPr marL="3429000" indent="-228600" algn="l" rtl="0" fontAlgn="base">
              <a:spcBef>
                <a:spcPct val="20000"/>
              </a:spcBef>
              <a:spcAft>
                <a:spcPct val="0"/>
              </a:spcAft>
              <a:buChar char="»"/>
              <a:defRPr sz="2000">
                <a:solidFill>
                  <a:srgbClr val="173962"/>
                </a:solidFill>
                <a:latin typeface="+mn-lt"/>
                <a:ea typeface="+mn-ea"/>
              </a:defRPr>
            </a:lvl8pPr>
            <a:lvl9pPr marL="3886200" indent="-228600" algn="l" rtl="0" fontAlgn="base">
              <a:spcBef>
                <a:spcPct val="20000"/>
              </a:spcBef>
              <a:spcAft>
                <a:spcPct val="0"/>
              </a:spcAft>
              <a:buChar char="»"/>
              <a:defRPr sz="2000">
                <a:solidFill>
                  <a:srgbClr val="173962"/>
                </a:solidFill>
                <a:latin typeface="+mn-lt"/>
                <a:ea typeface="+mn-ea"/>
              </a:defRPr>
            </a:lvl9pPr>
          </a:lstStyle>
          <a:p>
            <a:pPr marL="0" indent="0">
              <a:buFontTx/>
              <a:buNone/>
            </a:pPr>
            <a:r>
              <a:rPr lang="en-US" sz="1800" b="1" dirty="0" smtClean="0">
                <a:solidFill>
                  <a:schemeClr val="tx1"/>
                </a:solidFill>
                <a:latin typeface="MyriadPro-Regular"/>
              </a:rPr>
              <a:t>Health &amp; Physical Development Definition</a:t>
            </a:r>
          </a:p>
          <a:p>
            <a:r>
              <a:rPr lang="en-US" sz="1800" dirty="0" smtClean="0">
                <a:solidFill>
                  <a:srgbClr val="595959"/>
                </a:solidFill>
                <a:latin typeface="MyriadPro-Regular"/>
              </a:rPr>
              <a:t>Focuses on physical growth, motor development, sound nutritional choices, self-care, &amp; health/safety practices</a:t>
            </a:r>
          </a:p>
          <a:p>
            <a:pPr lvl="1"/>
            <a:r>
              <a:rPr lang="en-US" sz="1600" dirty="0"/>
              <a:t>Adopt and maintain healthy behaviors</a:t>
            </a:r>
          </a:p>
          <a:p>
            <a:pPr lvl="1"/>
            <a:r>
              <a:rPr lang="en-US" sz="1600" dirty="0"/>
              <a:t>Obtain, communicate, process, and </a:t>
            </a:r>
            <a:r>
              <a:rPr lang="en-US" sz="1600" dirty="0" smtClean="0"/>
              <a:t>understand </a:t>
            </a:r>
            <a:r>
              <a:rPr lang="en-US" sz="1600" dirty="0"/>
              <a:t>basic health information &amp; make appropriate health </a:t>
            </a:r>
            <a:r>
              <a:rPr lang="en-US" sz="1600" dirty="0" smtClean="0"/>
              <a:t>decisions</a:t>
            </a:r>
          </a:p>
          <a:p>
            <a:pPr lvl="1"/>
            <a:r>
              <a:rPr lang="en-US" sz="1600" dirty="0" smtClean="0"/>
              <a:t>Classify, organize, generalize &amp; analyze health information</a:t>
            </a:r>
          </a:p>
          <a:p>
            <a:pPr lvl="1"/>
            <a:r>
              <a:rPr lang="en-US" sz="1600" dirty="0" smtClean="0"/>
              <a:t>Develop fundamental motor skills and movement patterns</a:t>
            </a:r>
            <a:endParaRPr lang="en-US" sz="1600" dirty="0"/>
          </a:p>
          <a:p>
            <a:pPr lvl="1"/>
            <a:endParaRPr lang="en-US" sz="1000" b="1" dirty="0" smtClean="0">
              <a:solidFill>
                <a:schemeClr val="tx1"/>
              </a:solidFill>
              <a:latin typeface="MyriadPro-Regular"/>
            </a:endParaRPr>
          </a:p>
        </p:txBody>
      </p:sp>
      <p:sp>
        <p:nvSpPr>
          <p:cNvPr id="31" name="Rectangle 30" hidden="1"/>
          <p:cNvSpPr/>
          <p:nvPr/>
        </p:nvSpPr>
        <p:spPr>
          <a:xfrm>
            <a:off x="6553200" y="1981200"/>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grpSp>
        <p:nvGrpSpPr>
          <p:cNvPr id="34" name="Group 33"/>
          <p:cNvGrpSpPr/>
          <p:nvPr/>
        </p:nvGrpSpPr>
        <p:grpSpPr>
          <a:xfrm>
            <a:off x="947327" y="1897380"/>
            <a:ext cx="7739473" cy="2247194"/>
            <a:chOff x="1143786" y="335986"/>
            <a:chExt cx="7739473" cy="2247194"/>
          </a:xfrm>
        </p:grpSpPr>
        <p:sp>
          <p:nvSpPr>
            <p:cNvPr id="35" name="Rectangle 34"/>
            <p:cNvSpPr/>
            <p:nvPr/>
          </p:nvSpPr>
          <p:spPr>
            <a:xfrm>
              <a:off x="1143786" y="1417320"/>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36" name="Rectangle 35"/>
            <p:cNvSpPr/>
            <p:nvPr/>
          </p:nvSpPr>
          <p:spPr>
            <a:xfrm>
              <a:off x="7219052" y="335986"/>
              <a:ext cx="1664207" cy="116586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smtClean="0">
                  <a:solidFill>
                    <a:schemeClr val="bg1">
                      <a:lumMod val="75000"/>
                    </a:schemeClr>
                  </a:solidFill>
                  <a:latin typeface="Verdana" charset="0"/>
                </a:rPr>
                <a:t>Health &amp; Physical</a:t>
              </a:r>
              <a:endParaRPr lang="en-US" sz="1700" b="1" dirty="0">
                <a:solidFill>
                  <a:schemeClr val="bg1">
                    <a:lumMod val="75000"/>
                  </a:schemeClr>
                </a:solidFill>
                <a:latin typeface="Verdana" charset="0"/>
              </a:endParaRPr>
            </a:p>
          </p:txBody>
        </p:sp>
      </p:grpSp>
      <p:pic>
        <p:nvPicPr>
          <p:cNvPr id="29"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22593" y="3054788"/>
            <a:ext cx="1603375" cy="1603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16481831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028"/>
                                        </p:tgtEl>
                                        <p:attrNameLst>
                                          <p:attrName>style.visibility</p:attrName>
                                        </p:attrNameLst>
                                      </p:cBhvr>
                                      <p:to>
                                        <p:strVal val="visible"/>
                                      </p:to>
                                    </p:set>
                                    <p:anim calcmode="lin" valueType="num">
                                      <p:cBhvr additive="base">
                                        <p:cTn id="17" dur="500" fill="hold"/>
                                        <p:tgtEl>
                                          <p:spTgt spid="1028"/>
                                        </p:tgtEl>
                                        <p:attrNameLst>
                                          <p:attrName>ppt_x</p:attrName>
                                        </p:attrNameLst>
                                      </p:cBhvr>
                                      <p:tavLst>
                                        <p:tav tm="0">
                                          <p:val>
                                            <p:strVal val="#ppt_x"/>
                                          </p:val>
                                        </p:tav>
                                        <p:tav tm="100000">
                                          <p:val>
                                            <p:strVal val="#ppt_x"/>
                                          </p:val>
                                        </p:tav>
                                      </p:tavLst>
                                    </p:anim>
                                    <p:anim calcmode="lin" valueType="num">
                                      <p:cBhvr additive="base">
                                        <p:cTn id="18" dur="500" fill="hold"/>
                                        <p:tgtEl>
                                          <p:spTgt spid="1028"/>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additive="base">
                                        <p:cTn id="21" dur="500" fill="hold"/>
                                        <p:tgtEl>
                                          <p:spTgt spid="18"/>
                                        </p:tgtEl>
                                        <p:attrNameLst>
                                          <p:attrName>ppt_x</p:attrName>
                                        </p:attrNameLst>
                                      </p:cBhvr>
                                      <p:tavLst>
                                        <p:tav tm="0">
                                          <p:val>
                                            <p:strVal val="#ppt_x"/>
                                          </p:val>
                                        </p:tav>
                                        <p:tav tm="100000">
                                          <p:val>
                                            <p:strVal val="#ppt_x"/>
                                          </p:val>
                                        </p:tav>
                                      </p:tavLst>
                                    </p:anim>
                                    <p:anim calcmode="lin" valueType="num">
                                      <p:cBhvr additive="base">
                                        <p:cTn id="2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029"/>
                                        </p:tgtEl>
                                        <p:attrNameLst>
                                          <p:attrName>style.visibility</p:attrName>
                                        </p:attrNameLst>
                                      </p:cBhvr>
                                      <p:to>
                                        <p:strVal val="visible"/>
                                      </p:to>
                                    </p:set>
                                    <p:anim calcmode="lin" valueType="num">
                                      <p:cBhvr additive="base">
                                        <p:cTn id="27" dur="500" fill="hold"/>
                                        <p:tgtEl>
                                          <p:spTgt spid="1029"/>
                                        </p:tgtEl>
                                        <p:attrNameLst>
                                          <p:attrName>ppt_x</p:attrName>
                                        </p:attrNameLst>
                                      </p:cBhvr>
                                      <p:tavLst>
                                        <p:tav tm="0">
                                          <p:val>
                                            <p:strVal val="#ppt_x"/>
                                          </p:val>
                                        </p:tav>
                                        <p:tav tm="100000">
                                          <p:val>
                                            <p:strVal val="#ppt_x"/>
                                          </p:val>
                                        </p:tav>
                                      </p:tavLst>
                                    </p:anim>
                                    <p:anim calcmode="lin" valueType="num">
                                      <p:cBhvr additive="base">
                                        <p:cTn id="28" dur="500" fill="hold"/>
                                        <p:tgtEl>
                                          <p:spTgt spid="1029"/>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500" fill="hold"/>
                                        <p:tgtEl>
                                          <p:spTgt spid="22"/>
                                        </p:tgtEl>
                                        <p:attrNameLst>
                                          <p:attrName>ppt_x</p:attrName>
                                        </p:attrNameLst>
                                      </p:cBhvr>
                                      <p:tavLst>
                                        <p:tav tm="0">
                                          <p:val>
                                            <p:strVal val="#ppt_x"/>
                                          </p:val>
                                        </p:tav>
                                        <p:tav tm="100000">
                                          <p:val>
                                            <p:strVal val="#ppt_x"/>
                                          </p:val>
                                        </p:tav>
                                      </p:tavLst>
                                    </p:anim>
                                    <p:anim calcmode="lin" valueType="num">
                                      <p:cBhvr additive="base">
                                        <p:cTn id="3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30"/>
                                        </p:tgtEl>
                                        <p:attrNameLst>
                                          <p:attrName>style.visibility</p:attrName>
                                        </p:attrNameLst>
                                      </p:cBhvr>
                                      <p:to>
                                        <p:strVal val="visible"/>
                                      </p:to>
                                    </p:set>
                                    <p:anim calcmode="lin" valueType="num">
                                      <p:cBhvr additive="base">
                                        <p:cTn id="37" dur="500" fill="hold"/>
                                        <p:tgtEl>
                                          <p:spTgt spid="1030"/>
                                        </p:tgtEl>
                                        <p:attrNameLst>
                                          <p:attrName>ppt_x</p:attrName>
                                        </p:attrNameLst>
                                      </p:cBhvr>
                                      <p:tavLst>
                                        <p:tav tm="0">
                                          <p:val>
                                            <p:strVal val="#ppt_x"/>
                                          </p:val>
                                        </p:tav>
                                        <p:tav tm="100000">
                                          <p:val>
                                            <p:strVal val="#ppt_x"/>
                                          </p:val>
                                        </p:tav>
                                      </p:tavLst>
                                    </p:anim>
                                    <p:anim calcmode="lin" valueType="num">
                                      <p:cBhvr additive="base">
                                        <p:cTn id="38" dur="500" fill="hold"/>
                                        <p:tgtEl>
                                          <p:spTgt spid="1030"/>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6"/>
                                        </p:tgtEl>
                                        <p:attrNameLst>
                                          <p:attrName>style.visibility</p:attrName>
                                        </p:attrNameLst>
                                      </p:cBhvr>
                                      <p:to>
                                        <p:strVal val="visible"/>
                                      </p:to>
                                    </p:set>
                                    <p:anim calcmode="lin" valueType="num">
                                      <p:cBhvr additive="base">
                                        <p:cTn id="41" dur="500" fill="hold"/>
                                        <p:tgtEl>
                                          <p:spTgt spid="26"/>
                                        </p:tgtEl>
                                        <p:attrNameLst>
                                          <p:attrName>ppt_x</p:attrName>
                                        </p:attrNameLst>
                                      </p:cBhvr>
                                      <p:tavLst>
                                        <p:tav tm="0">
                                          <p:val>
                                            <p:strVal val="#ppt_x"/>
                                          </p:val>
                                        </p:tav>
                                        <p:tav tm="100000">
                                          <p:val>
                                            <p:strVal val="#ppt_x"/>
                                          </p:val>
                                        </p:tav>
                                      </p:tavLst>
                                    </p:anim>
                                    <p:anim calcmode="lin" valueType="num">
                                      <p:cBhvr additive="base">
                                        <p:cTn id="4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5 Domains of Learning &amp; Development</a:t>
            </a:r>
            <a:endParaRPr lang="en-US" sz="3200" b="1" dirty="0"/>
          </a:p>
        </p:txBody>
      </p:sp>
      <p:sp>
        <p:nvSpPr>
          <p:cNvPr id="9" name="Rectangle 8"/>
          <p:cNvSpPr/>
          <p:nvPr/>
        </p:nvSpPr>
        <p:spPr>
          <a:xfrm>
            <a:off x="3655607" y="1574667"/>
            <a:ext cx="1856232" cy="787533"/>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11" name="Oval 10" hidden="1"/>
          <p:cNvSpPr/>
          <p:nvPr/>
        </p:nvSpPr>
        <p:spPr>
          <a:xfrm>
            <a:off x="4419600" y="3181762"/>
            <a:ext cx="1600199" cy="1600200"/>
          </a:xfrm>
          <a:prstGeom prst="ellipse">
            <a:avLst/>
          </a:prstGeom>
          <a:solidFill>
            <a:srgbClr val="FFC000">
              <a:alpha val="25000"/>
            </a:srgb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grpSp>
        <p:nvGrpSpPr>
          <p:cNvPr id="12" name="Group 11" hidden="1"/>
          <p:cNvGrpSpPr/>
          <p:nvPr/>
        </p:nvGrpSpPr>
        <p:grpSpPr>
          <a:xfrm>
            <a:off x="6231825" y="3178587"/>
            <a:ext cx="1833182" cy="1416273"/>
            <a:chOff x="5559011" y="1201941"/>
            <a:chExt cx="1833182" cy="1416273"/>
          </a:xfrm>
        </p:grpSpPr>
        <p:sp>
          <p:nvSpPr>
            <p:cNvPr id="13" name="Rectangle 12"/>
            <p:cNvSpPr/>
            <p:nvPr/>
          </p:nvSpPr>
          <p:spPr>
            <a:xfrm>
              <a:off x="5727986" y="1452354"/>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14" name="Rectangle 13"/>
            <p:cNvSpPr/>
            <p:nvPr/>
          </p:nvSpPr>
          <p:spPr>
            <a:xfrm>
              <a:off x="5559011" y="1201941"/>
              <a:ext cx="1664207" cy="116586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smtClean="0">
                  <a:solidFill>
                    <a:srgbClr val="000000"/>
                  </a:solidFill>
                  <a:latin typeface="Verdana" charset="0"/>
                </a:rPr>
                <a:t>Cognitive Development</a:t>
              </a:r>
            </a:p>
          </p:txBody>
        </p:sp>
      </p:grpSp>
      <p:pic>
        <p:nvPicPr>
          <p:cNvPr id="1028" name="Picture 4"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3858821"/>
            <a:ext cx="1603375" cy="1603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18" name="Group 17" hidden="1"/>
          <p:cNvGrpSpPr/>
          <p:nvPr/>
        </p:nvGrpSpPr>
        <p:grpSpPr>
          <a:xfrm>
            <a:off x="5870575" y="4675989"/>
            <a:ext cx="2174681" cy="1538075"/>
            <a:chOff x="5366735" y="2733674"/>
            <a:chExt cx="2174681" cy="1538075"/>
          </a:xfrm>
        </p:grpSpPr>
        <p:sp>
          <p:nvSpPr>
            <p:cNvPr id="19" name="Rectangle 18"/>
            <p:cNvSpPr/>
            <p:nvPr/>
          </p:nvSpPr>
          <p:spPr>
            <a:xfrm>
              <a:off x="5366735" y="3151603"/>
              <a:ext cx="2025457" cy="1120146"/>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20" name="Rectangle 19"/>
            <p:cNvSpPr/>
            <p:nvPr/>
          </p:nvSpPr>
          <p:spPr>
            <a:xfrm>
              <a:off x="5515959" y="2733674"/>
              <a:ext cx="2025457" cy="1120146"/>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600" b="1" dirty="0" smtClean="0">
                  <a:solidFill>
                    <a:srgbClr val="000000"/>
                  </a:solidFill>
                  <a:latin typeface="Verdana" charset="0"/>
                </a:rPr>
                <a:t>Language Development</a:t>
              </a:r>
            </a:p>
            <a:p>
              <a:pPr algn="ctr" eaLnBrk="0" fontAlgn="base" hangingPunct="0">
                <a:spcBef>
                  <a:spcPct val="0"/>
                </a:spcBef>
                <a:spcAft>
                  <a:spcPct val="0"/>
                </a:spcAft>
              </a:pPr>
              <a:r>
                <a:rPr lang="en-US" sz="1600" b="1" dirty="0" smtClean="0">
                  <a:solidFill>
                    <a:srgbClr val="000000"/>
                  </a:solidFill>
                  <a:latin typeface="Verdana" charset="0"/>
                </a:rPr>
                <a:t>&amp; Communication</a:t>
              </a:r>
            </a:p>
          </p:txBody>
        </p:sp>
      </p:grpSp>
      <p:pic>
        <p:nvPicPr>
          <p:cNvPr id="1029" name="Picture 5"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47107" y="3856476"/>
            <a:ext cx="1603375" cy="1603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22" name="Group 21" hidden="1"/>
          <p:cNvGrpSpPr/>
          <p:nvPr/>
        </p:nvGrpSpPr>
        <p:grpSpPr>
          <a:xfrm>
            <a:off x="1528817" y="4698849"/>
            <a:ext cx="1664207" cy="1319314"/>
            <a:chOff x="1322832" y="2975292"/>
            <a:chExt cx="1664207" cy="1319314"/>
          </a:xfrm>
        </p:grpSpPr>
        <p:sp>
          <p:nvSpPr>
            <p:cNvPr id="23" name="Rectangle 22"/>
            <p:cNvSpPr/>
            <p:nvPr/>
          </p:nvSpPr>
          <p:spPr>
            <a:xfrm>
              <a:off x="1322832" y="3128746"/>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24" name="Rectangle 23"/>
            <p:cNvSpPr/>
            <p:nvPr/>
          </p:nvSpPr>
          <p:spPr>
            <a:xfrm>
              <a:off x="1322832" y="2975292"/>
              <a:ext cx="1664207" cy="116586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smtClean="0">
                  <a:solidFill>
                    <a:srgbClr val="000000"/>
                  </a:solidFill>
                  <a:latin typeface="Verdana" charset="0"/>
                </a:rPr>
                <a:t>Health &amp;</a:t>
              </a:r>
            </a:p>
            <a:p>
              <a:pPr algn="ctr" eaLnBrk="0" fontAlgn="base" hangingPunct="0">
                <a:spcBef>
                  <a:spcPct val="0"/>
                </a:spcBef>
                <a:spcAft>
                  <a:spcPct val="0"/>
                </a:spcAft>
              </a:pPr>
              <a:r>
                <a:rPr lang="en-US" sz="1700" b="1" dirty="0" smtClean="0">
                  <a:solidFill>
                    <a:srgbClr val="000000"/>
                  </a:solidFill>
                  <a:latin typeface="Verdana" charset="0"/>
                </a:rPr>
                <a:t>Physical Development</a:t>
              </a:r>
            </a:p>
          </p:txBody>
        </p:sp>
      </p:grpSp>
      <p:pic>
        <p:nvPicPr>
          <p:cNvPr id="1030" name="Picture 6"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93024" y="3178587"/>
            <a:ext cx="1603375" cy="1603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26" name="Group 25" hidden="1"/>
          <p:cNvGrpSpPr/>
          <p:nvPr/>
        </p:nvGrpSpPr>
        <p:grpSpPr>
          <a:xfrm>
            <a:off x="1467857" y="3063240"/>
            <a:ext cx="1680619" cy="1378511"/>
            <a:chOff x="1127374" y="1417320"/>
            <a:chExt cx="1680619" cy="1378511"/>
          </a:xfrm>
        </p:grpSpPr>
        <p:sp>
          <p:nvSpPr>
            <p:cNvPr id="27" name="Rectangle 26"/>
            <p:cNvSpPr/>
            <p:nvPr/>
          </p:nvSpPr>
          <p:spPr>
            <a:xfrm>
              <a:off x="1143786" y="1417320"/>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28" name="Rectangle 27"/>
            <p:cNvSpPr/>
            <p:nvPr/>
          </p:nvSpPr>
          <p:spPr>
            <a:xfrm>
              <a:off x="1127374" y="1629971"/>
              <a:ext cx="1664207" cy="116586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smtClean="0">
                  <a:solidFill>
                    <a:srgbClr val="000000"/>
                  </a:solidFill>
                  <a:latin typeface="Verdana" charset="0"/>
                </a:rPr>
                <a:t>Emotional &amp;</a:t>
              </a:r>
            </a:p>
            <a:p>
              <a:pPr algn="ctr" eaLnBrk="0" fontAlgn="base" hangingPunct="0">
                <a:spcBef>
                  <a:spcPct val="0"/>
                </a:spcBef>
                <a:spcAft>
                  <a:spcPct val="0"/>
                </a:spcAft>
              </a:pPr>
              <a:r>
                <a:rPr lang="en-US" sz="1700" b="1" dirty="0" smtClean="0">
                  <a:solidFill>
                    <a:srgbClr val="000000"/>
                  </a:solidFill>
                  <a:latin typeface="Verdana" charset="0"/>
                </a:rPr>
                <a:t>Social Development</a:t>
              </a:r>
            </a:p>
          </p:txBody>
        </p:sp>
      </p:grpSp>
      <p:sp>
        <p:nvSpPr>
          <p:cNvPr id="25" name="Content Placeholder 2"/>
          <p:cNvSpPr txBox="1">
            <a:spLocks/>
          </p:cNvSpPr>
          <p:nvPr/>
        </p:nvSpPr>
        <p:spPr bwMode="auto">
          <a:xfrm>
            <a:off x="390123" y="1897379"/>
            <a:ext cx="5909930" cy="45139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60000"/>
              </a:spcBef>
              <a:spcAft>
                <a:spcPct val="0"/>
              </a:spcAft>
              <a:buChar char="•"/>
              <a:defRPr sz="3200">
                <a:solidFill>
                  <a:srgbClr val="63554C"/>
                </a:solidFill>
                <a:latin typeface="+mn-lt"/>
                <a:ea typeface="+mn-ea"/>
                <a:cs typeface="ＭＳ Ｐゴシック" charset="0"/>
              </a:defRPr>
            </a:lvl1pPr>
            <a:lvl2pPr marL="742950" indent="-285750" algn="l" rtl="0" eaLnBrk="0" fontAlgn="base" hangingPunct="0">
              <a:spcBef>
                <a:spcPct val="60000"/>
              </a:spcBef>
              <a:spcAft>
                <a:spcPct val="0"/>
              </a:spcAft>
              <a:buChar char="–"/>
              <a:defRPr sz="2800">
                <a:solidFill>
                  <a:srgbClr val="63554C"/>
                </a:solidFill>
                <a:latin typeface="+mn-lt"/>
                <a:ea typeface="+mn-ea"/>
              </a:defRPr>
            </a:lvl2pPr>
            <a:lvl3pPr marL="1085850" indent="-228600" algn="l" rtl="0" eaLnBrk="0" fontAlgn="base" hangingPunct="0">
              <a:spcBef>
                <a:spcPct val="60000"/>
              </a:spcBef>
              <a:spcAft>
                <a:spcPct val="0"/>
              </a:spcAft>
              <a:buChar char="•"/>
              <a:defRPr sz="2400">
                <a:solidFill>
                  <a:srgbClr val="63554C"/>
                </a:solidFill>
                <a:latin typeface="+mn-lt"/>
                <a:ea typeface="+mn-ea"/>
              </a:defRPr>
            </a:lvl3pPr>
            <a:lvl4pPr marL="1428750" indent="-228600" algn="l" rtl="0" eaLnBrk="0" fontAlgn="base" hangingPunct="0">
              <a:spcBef>
                <a:spcPct val="60000"/>
              </a:spcBef>
              <a:spcAft>
                <a:spcPct val="0"/>
              </a:spcAft>
              <a:buChar char="–"/>
              <a:defRPr sz="2000">
                <a:solidFill>
                  <a:srgbClr val="63554C"/>
                </a:solidFill>
                <a:latin typeface="+mn-lt"/>
                <a:ea typeface="+mn-ea"/>
              </a:defRPr>
            </a:lvl4pPr>
            <a:lvl5pPr marL="1771650" indent="-228600" algn="l" rtl="0" eaLnBrk="0" fontAlgn="base" hangingPunct="0">
              <a:spcBef>
                <a:spcPct val="60000"/>
              </a:spcBef>
              <a:spcAft>
                <a:spcPct val="0"/>
              </a:spcAft>
              <a:buChar char="»"/>
              <a:defRPr sz="2000">
                <a:solidFill>
                  <a:srgbClr val="63554C"/>
                </a:solidFill>
                <a:latin typeface="+mn-lt"/>
                <a:ea typeface="+mn-ea"/>
              </a:defRPr>
            </a:lvl5pPr>
            <a:lvl6pPr marL="2514600" indent="-228600" algn="l" rtl="0" fontAlgn="base">
              <a:spcBef>
                <a:spcPct val="20000"/>
              </a:spcBef>
              <a:spcAft>
                <a:spcPct val="0"/>
              </a:spcAft>
              <a:buChar char="»"/>
              <a:defRPr sz="2000">
                <a:solidFill>
                  <a:srgbClr val="173962"/>
                </a:solidFill>
                <a:latin typeface="+mn-lt"/>
                <a:ea typeface="+mn-ea"/>
              </a:defRPr>
            </a:lvl6pPr>
            <a:lvl7pPr marL="2971800" indent="-228600" algn="l" rtl="0" fontAlgn="base">
              <a:spcBef>
                <a:spcPct val="20000"/>
              </a:spcBef>
              <a:spcAft>
                <a:spcPct val="0"/>
              </a:spcAft>
              <a:buChar char="»"/>
              <a:defRPr sz="2000">
                <a:solidFill>
                  <a:srgbClr val="173962"/>
                </a:solidFill>
                <a:latin typeface="+mn-lt"/>
                <a:ea typeface="+mn-ea"/>
              </a:defRPr>
            </a:lvl7pPr>
            <a:lvl8pPr marL="3429000" indent="-228600" algn="l" rtl="0" fontAlgn="base">
              <a:spcBef>
                <a:spcPct val="20000"/>
              </a:spcBef>
              <a:spcAft>
                <a:spcPct val="0"/>
              </a:spcAft>
              <a:buChar char="»"/>
              <a:defRPr sz="2000">
                <a:solidFill>
                  <a:srgbClr val="173962"/>
                </a:solidFill>
                <a:latin typeface="+mn-lt"/>
                <a:ea typeface="+mn-ea"/>
              </a:defRPr>
            </a:lvl8pPr>
            <a:lvl9pPr marL="3886200" indent="-228600" algn="l" rtl="0" fontAlgn="base">
              <a:spcBef>
                <a:spcPct val="20000"/>
              </a:spcBef>
              <a:spcAft>
                <a:spcPct val="0"/>
              </a:spcAft>
              <a:buChar char="»"/>
              <a:defRPr sz="2000">
                <a:solidFill>
                  <a:srgbClr val="173962"/>
                </a:solidFill>
                <a:latin typeface="+mn-lt"/>
                <a:ea typeface="+mn-ea"/>
              </a:defRPr>
            </a:lvl9pPr>
          </a:lstStyle>
          <a:p>
            <a:pPr marL="0" indent="0">
              <a:buFontTx/>
              <a:buNone/>
            </a:pPr>
            <a:r>
              <a:rPr lang="en-US" sz="1800" b="1" dirty="0" smtClean="0">
                <a:solidFill>
                  <a:schemeClr val="tx1"/>
                </a:solidFill>
                <a:latin typeface="MyriadPro-Regular"/>
              </a:rPr>
              <a:t>Health &amp; Physical Development Think Tank Claims</a:t>
            </a:r>
          </a:p>
          <a:p>
            <a:pPr marL="457200" indent="-457200">
              <a:buFont typeface="+mj-lt"/>
              <a:buAutoNum type="arabicPeriod"/>
            </a:pPr>
            <a:r>
              <a:rPr lang="en-US" sz="2000" dirty="0">
                <a:solidFill>
                  <a:srgbClr val="595959"/>
                </a:solidFill>
                <a:latin typeface="MyriadPro-Regular"/>
              </a:rPr>
              <a:t>Students can demonstrate conceptual knowledge to support healthy behaviors and the reduction of health risks.</a:t>
            </a:r>
          </a:p>
          <a:p>
            <a:pPr marL="457200" indent="-457200">
              <a:buFont typeface="+mj-lt"/>
              <a:buAutoNum type="arabicPeriod"/>
            </a:pPr>
            <a:r>
              <a:rPr lang="en-US" sz="2000" dirty="0" smtClean="0">
                <a:solidFill>
                  <a:srgbClr val="595959"/>
                </a:solidFill>
                <a:latin typeface="MyriadPro-Regular"/>
              </a:rPr>
              <a:t>Students </a:t>
            </a:r>
            <a:r>
              <a:rPr lang="en-US" sz="2000" dirty="0">
                <a:solidFill>
                  <a:srgbClr val="595959"/>
                </a:solidFill>
                <a:latin typeface="MyriadPro-Regular"/>
              </a:rPr>
              <a:t>can develop skills that contribute to healthy behaviors and reduction of health risks.</a:t>
            </a:r>
          </a:p>
          <a:p>
            <a:pPr marL="457200" indent="-457200">
              <a:buFont typeface="+mj-lt"/>
              <a:buAutoNum type="arabicPeriod"/>
            </a:pPr>
            <a:r>
              <a:rPr lang="en-US" sz="2000" dirty="0" smtClean="0">
                <a:solidFill>
                  <a:srgbClr val="595959"/>
                </a:solidFill>
                <a:latin typeface="MyriadPro-Regular"/>
              </a:rPr>
              <a:t>Students </a:t>
            </a:r>
            <a:r>
              <a:rPr lang="en-US" sz="2000" dirty="0">
                <a:solidFill>
                  <a:srgbClr val="595959"/>
                </a:solidFill>
                <a:latin typeface="MyriadPro-Regular"/>
              </a:rPr>
              <a:t>can demonstrate competencies in motor skills and movement patterns.</a:t>
            </a:r>
          </a:p>
        </p:txBody>
      </p:sp>
      <p:sp>
        <p:nvSpPr>
          <p:cNvPr id="31" name="Rectangle 30" hidden="1"/>
          <p:cNvSpPr/>
          <p:nvPr/>
        </p:nvSpPr>
        <p:spPr>
          <a:xfrm>
            <a:off x="6553200" y="1981200"/>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35" name="Rectangle 34"/>
          <p:cNvSpPr/>
          <p:nvPr/>
        </p:nvSpPr>
        <p:spPr>
          <a:xfrm>
            <a:off x="947327" y="2978714"/>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grpSp>
        <p:nvGrpSpPr>
          <p:cNvPr id="29" name="Group 28"/>
          <p:cNvGrpSpPr/>
          <p:nvPr/>
        </p:nvGrpSpPr>
        <p:grpSpPr>
          <a:xfrm>
            <a:off x="947327" y="1897380"/>
            <a:ext cx="7421327" cy="2247194"/>
            <a:chOff x="1143786" y="335986"/>
            <a:chExt cx="7421327" cy="2247194"/>
          </a:xfrm>
        </p:grpSpPr>
        <p:sp>
          <p:nvSpPr>
            <p:cNvPr id="30" name="Rectangle 29"/>
            <p:cNvSpPr/>
            <p:nvPr/>
          </p:nvSpPr>
          <p:spPr>
            <a:xfrm>
              <a:off x="1143786" y="1417320"/>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32" name="Rectangle 31"/>
            <p:cNvSpPr/>
            <p:nvPr/>
          </p:nvSpPr>
          <p:spPr>
            <a:xfrm>
              <a:off x="6900906" y="335986"/>
              <a:ext cx="1664207" cy="116586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smtClean="0">
                  <a:solidFill>
                    <a:schemeClr val="bg1">
                      <a:lumMod val="75000"/>
                    </a:schemeClr>
                  </a:solidFill>
                  <a:latin typeface="Verdana" charset="0"/>
                </a:rPr>
                <a:t>Health &amp; Physical</a:t>
              </a:r>
              <a:endParaRPr lang="en-US" sz="1700" b="1" dirty="0">
                <a:solidFill>
                  <a:schemeClr val="bg1">
                    <a:lumMod val="75000"/>
                  </a:schemeClr>
                </a:solidFill>
                <a:latin typeface="Verdana" charset="0"/>
              </a:endParaRPr>
            </a:p>
          </p:txBody>
        </p:sp>
      </p:grpSp>
      <p:pic>
        <p:nvPicPr>
          <p:cNvPr id="37"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65279" y="3054788"/>
            <a:ext cx="1603375" cy="1603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63180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028"/>
                                        </p:tgtEl>
                                        <p:attrNameLst>
                                          <p:attrName>style.visibility</p:attrName>
                                        </p:attrNameLst>
                                      </p:cBhvr>
                                      <p:to>
                                        <p:strVal val="visible"/>
                                      </p:to>
                                    </p:set>
                                    <p:anim calcmode="lin" valueType="num">
                                      <p:cBhvr additive="base">
                                        <p:cTn id="17" dur="500" fill="hold"/>
                                        <p:tgtEl>
                                          <p:spTgt spid="1028"/>
                                        </p:tgtEl>
                                        <p:attrNameLst>
                                          <p:attrName>ppt_x</p:attrName>
                                        </p:attrNameLst>
                                      </p:cBhvr>
                                      <p:tavLst>
                                        <p:tav tm="0">
                                          <p:val>
                                            <p:strVal val="#ppt_x"/>
                                          </p:val>
                                        </p:tav>
                                        <p:tav tm="100000">
                                          <p:val>
                                            <p:strVal val="#ppt_x"/>
                                          </p:val>
                                        </p:tav>
                                      </p:tavLst>
                                    </p:anim>
                                    <p:anim calcmode="lin" valueType="num">
                                      <p:cBhvr additive="base">
                                        <p:cTn id="18" dur="500" fill="hold"/>
                                        <p:tgtEl>
                                          <p:spTgt spid="1028"/>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additive="base">
                                        <p:cTn id="21" dur="500" fill="hold"/>
                                        <p:tgtEl>
                                          <p:spTgt spid="18"/>
                                        </p:tgtEl>
                                        <p:attrNameLst>
                                          <p:attrName>ppt_x</p:attrName>
                                        </p:attrNameLst>
                                      </p:cBhvr>
                                      <p:tavLst>
                                        <p:tav tm="0">
                                          <p:val>
                                            <p:strVal val="#ppt_x"/>
                                          </p:val>
                                        </p:tav>
                                        <p:tav tm="100000">
                                          <p:val>
                                            <p:strVal val="#ppt_x"/>
                                          </p:val>
                                        </p:tav>
                                      </p:tavLst>
                                    </p:anim>
                                    <p:anim calcmode="lin" valueType="num">
                                      <p:cBhvr additive="base">
                                        <p:cTn id="2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029"/>
                                        </p:tgtEl>
                                        <p:attrNameLst>
                                          <p:attrName>style.visibility</p:attrName>
                                        </p:attrNameLst>
                                      </p:cBhvr>
                                      <p:to>
                                        <p:strVal val="visible"/>
                                      </p:to>
                                    </p:set>
                                    <p:anim calcmode="lin" valueType="num">
                                      <p:cBhvr additive="base">
                                        <p:cTn id="27" dur="500" fill="hold"/>
                                        <p:tgtEl>
                                          <p:spTgt spid="1029"/>
                                        </p:tgtEl>
                                        <p:attrNameLst>
                                          <p:attrName>ppt_x</p:attrName>
                                        </p:attrNameLst>
                                      </p:cBhvr>
                                      <p:tavLst>
                                        <p:tav tm="0">
                                          <p:val>
                                            <p:strVal val="#ppt_x"/>
                                          </p:val>
                                        </p:tav>
                                        <p:tav tm="100000">
                                          <p:val>
                                            <p:strVal val="#ppt_x"/>
                                          </p:val>
                                        </p:tav>
                                      </p:tavLst>
                                    </p:anim>
                                    <p:anim calcmode="lin" valueType="num">
                                      <p:cBhvr additive="base">
                                        <p:cTn id="28" dur="500" fill="hold"/>
                                        <p:tgtEl>
                                          <p:spTgt spid="1029"/>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500" fill="hold"/>
                                        <p:tgtEl>
                                          <p:spTgt spid="22"/>
                                        </p:tgtEl>
                                        <p:attrNameLst>
                                          <p:attrName>ppt_x</p:attrName>
                                        </p:attrNameLst>
                                      </p:cBhvr>
                                      <p:tavLst>
                                        <p:tav tm="0">
                                          <p:val>
                                            <p:strVal val="#ppt_x"/>
                                          </p:val>
                                        </p:tav>
                                        <p:tav tm="100000">
                                          <p:val>
                                            <p:strVal val="#ppt_x"/>
                                          </p:val>
                                        </p:tav>
                                      </p:tavLst>
                                    </p:anim>
                                    <p:anim calcmode="lin" valueType="num">
                                      <p:cBhvr additive="base">
                                        <p:cTn id="3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30"/>
                                        </p:tgtEl>
                                        <p:attrNameLst>
                                          <p:attrName>style.visibility</p:attrName>
                                        </p:attrNameLst>
                                      </p:cBhvr>
                                      <p:to>
                                        <p:strVal val="visible"/>
                                      </p:to>
                                    </p:set>
                                    <p:anim calcmode="lin" valueType="num">
                                      <p:cBhvr additive="base">
                                        <p:cTn id="37" dur="500" fill="hold"/>
                                        <p:tgtEl>
                                          <p:spTgt spid="1030"/>
                                        </p:tgtEl>
                                        <p:attrNameLst>
                                          <p:attrName>ppt_x</p:attrName>
                                        </p:attrNameLst>
                                      </p:cBhvr>
                                      <p:tavLst>
                                        <p:tav tm="0">
                                          <p:val>
                                            <p:strVal val="#ppt_x"/>
                                          </p:val>
                                        </p:tav>
                                        <p:tav tm="100000">
                                          <p:val>
                                            <p:strVal val="#ppt_x"/>
                                          </p:val>
                                        </p:tav>
                                      </p:tavLst>
                                    </p:anim>
                                    <p:anim calcmode="lin" valueType="num">
                                      <p:cBhvr additive="base">
                                        <p:cTn id="38" dur="500" fill="hold"/>
                                        <p:tgtEl>
                                          <p:spTgt spid="1030"/>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6"/>
                                        </p:tgtEl>
                                        <p:attrNameLst>
                                          <p:attrName>style.visibility</p:attrName>
                                        </p:attrNameLst>
                                      </p:cBhvr>
                                      <p:to>
                                        <p:strVal val="visible"/>
                                      </p:to>
                                    </p:set>
                                    <p:anim calcmode="lin" valueType="num">
                                      <p:cBhvr additive="base">
                                        <p:cTn id="41" dur="500" fill="hold"/>
                                        <p:tgtEl>
                                          <p:spTgt spid="26"/>
                                        </p:tgtEl>
                                        <p:attrNameLst>
                                          <p:attrName>ppt_x</p:attrName>
                                        </p:attrNameLst>
                                      </p:cBhvr>
                                      <p:tavLst>
                                        <p:tav tm="0">
                                          <p:val>
                                            <p:strVal val="#ppt_x"/>
                                          </p:val>
                                        </p:tav>
                                        <p:tav tm="100000">
                                          <p:val>
                                            <p:strVal val="#ppt_x"/>
                                          </p:val>
                                        </p:tav>
                                      </p:tavLst>
                                    </p:anim>
                                    <p:anim calcmode="lin" valueType="num">
                                      <p:cBhvr additive="base">
                                        <p:cTn id="4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70783"/>
          </a:xfrm>
        </p:spPr>
        <p:txBody>
          <a:bodyPr/>
          <a:lstStyle/>
          <a:p>
            <a:r>
              <a:rPr lang="en-US" sz="3200" b="1" dirty="0" smtClean="0"/>
              <a:t>5 Domains of Learning &amp; Development</a:t>
            </a:r>
            <a:endParaRPr lang="en-US" sz="3200" dirty="0"/>
          </a:p>
        </p:txBody>
      </p:sp>
      <p:sp>
        <p:nvSpPr>
          <p:cNvPr id="9" name="Rectangle 8"/>
          <p:cNvSpPr/>
          <p:nvPr/>
        </p:nvSpPr>
        <p:spPr>
          <a:xfrm>
            <a:off x="3655607" y="1574667"/>
            <a:ext cx="1856232" cy="787533"/>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11" name="Oval 10" hidden="1"/>
          <p:cNvSpPr/>
          <p:nvPr/>
        </p:nvSpPr>
        <p:spPr>
          <a:xfrm>
            <a:off x="4419600" y="3181762"/>
            <a:ext cx="1600199" cy="1600200"/>
          </a:xfrm>
          <a:prstGeom prst="ellipse">
            <a:avLst/>
          </a:prstGeom>
          <a:solidFill>
            <a:srgbClr val="FFC000">
              <a:alpha val="25000"/>
            </a:srgb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grpSp>
        <p:nvGrpSpPr>
          <p:cNvPr id="12" name="Group 11" hidden="1"/>
          <p:cNvGrpSpPr/>
          <p:nvPr/>
        </p:nvGrpSpPr>
        <p:grpSpPr>
          <a:xfrm>
            <a:off x="6231825" y="3178587"/>
            <a:ext cx="1833182" cy="1416273"/>
            <a:chOff x="5559011" y="1201941"/>
            <a:chExt cx="1833182" cy="1416273"/>
          </a:xfrm>
        </p:grpSpPr>
        <p:sp>
          <p:nvSpPr>
            <p:cNvPr id="13" name="Rectangle 12"/>
            <p:cNvSpPr/>
            <p:nvPr/>
          </p:nvSpPr>
          <p:spPr>
            <a:xfrm>
              <a:off x="5727986" y="1452354"/>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14" name="Rectangle 13"/>
            <p:cNvSpPr/>
            <p:nvPr/>
          </p:nvSpPr>
          <p:spPr>
            <a:xfrm>
              <a:off x="5559011" y="1201941"/>
              <a:ext cx="1664207" cy="116586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smtClean="0">
                  <a:solidFill>
                    <a:srgbClr val="000000"/>
                  </a:solidFill>
                  <a:latin typeface="Verdana" charset="0"/>
                </a:rPr>
                <a:t>Cognitive Development</a:t>
              </a:r>
            </a:p>
          </p:txBody>
        </p:sp>
      </p:grpSp>
      <p:pic>
        <p:nvPicPr>
          <p:cNvPr id="1028" name="Picture 4"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3858821"/>
            <a:ext cx="1603375" cy="1603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18" name="Group 17" hidden="1"/>
          <p:cNvGrpSpPr/>
          <p:nvPr/>
        </p:nvGrpSpPr>
        <p:grpSpPr>
          <a:xfrm>
            <a:off x="5870575" y="4675989"/>
            <a:ext cx="2174681" cy="1538075"/>
            <a:chOff x="5366735" y="2733674"/>
            <a:chExt cx="2174681" cy="1538075"/>
          </a:xfrm>
        </p:grpSpPr>
        <p:sp>
          <p:nvSpPr>
            <p:cNvPr id="19" name="Rectangle 18"/>
            <p:cNvSpPr/>
            <p:nvPr/>
          </p:nvSpPr>
          <p:spPr>
            <a:xfrm>
              <a:off x="5366735" y="3151603"/>
              <a:ext cx="2025457" cy="1120146"/>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20" name="Rectangle 19"/>
            <p:cNvSpPr/>
            <p:nvPr/>
          </p:nvSpPr>
          <p:spPr>
            <a:xfrm>
              <a:off x="5515959" y="2733674"/>
              <a:ext cx="2025457" cy="1120146"/>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600" b="1" dirty="0" smtClean="0">
                  <a:solidFill>
                    <a:srgbClr val="000000"/>
                  </a:solidFill>
                  <a:latin typeface="Verdana" charset="0"/>
                </a:rPr>
                <a:t>Language Development</a:t>
              </a:r>
            </a:p>
            <a:p>
              <a:pPr algn="ctr" eaLnBrk="0" fontAlgn="base" hangingPunct="0">
                <a:spcBef>
                  <a:spcPct val="0"/>
                </a:spcBef>
                <a:spcAft>
                  <a:spcPct val="0"/>
                </a:spcAft>
              </a:pPr>
              <a:r>
                <a:rPr lang="en-US" sz="1600" b="1" dirty="0" smtClean="0">
                  <a:solidFill>
                    <a:srgbClr val="000000"/>
                  </a:solidFill>
                  <a:latin typeface="Verdana" charset="0"/>
                </a:rPr>
                <a:t>&amp; Communication</a:t>
              </a:r>
            </a:p>
          </p:txBody>
        </p:sp>
      </p:grpSp>
      <p:pic>
        <p:nvPicPr>
          <p:cNvPr id="1029" name="Picture 5"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47107" y="3856476"/>
            <a:ext cx="1603375" cy="1603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22" name="Group 21" hidden="1"/>
          <p:cNvGrpSpPr/>
          <p:nvPr/>
        </p:nvGrpSpPr>
        <p:grpSpPr>
          <a:xfrm>
            <a:off x="1528817" y="4698849"/>
            <a:ext cx="1664207" cy="1319314"/>
            <a:chOff x="1322832" y="2975292"/>
            <a:chExt cx="1664207" cy="1319314"/>
          </a:xfrm>
        </p:grpSpPr>
        <p:sp>
          <p:nvSpPr>
            <p:cNvPr id="23" name="Rectangle 22"/>
            <p:cNvSpPr/>
            <p:nvPr/>
          </p:nvSpPr>
          <p:spPr>
            <a:xfrm>
              <a:off x="1322832" y="3128746"/>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24" name="Rectangle 23"/>
            <p:cNvSpPr/>
            <p:nvPr/>
          </p:nvSpPr>
          <p:spPr>
            <a:xfrm>
              <a:off x="1322832" y="2975292"/>
              <a:ext cx="1664207" cy="116586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smtClean="0">
                  <a:solidFill>
                    <a:srgbClr val="000000"/>
                  </a:solidFill>
                  <a:latin typeface="Verdana" charset="0"/>
                </a:rPr>
                <a:t>Health &amp;</a:t>
              </a:r>
            </a:p>
            <a:p>
              <a:pPr algn="ctr" eaLnBrk="0" fontAlgn="base" hangingPunct="0">
                <a:spcBef>
                  <a:spcPct val="0"/>
                </a:spcBef>
                <a:spcAft>
                  <a:spcPct val="0"/>
                </a:spcAft>
              </a:pPr>
              <a:r>
                <a:rPr lang="en-US" sz="1700" b="1" dirty="0" smtClean="0">
                  <a:solidFill>
                    <a:srgbClr val="000000"/>
                  </a:solidFill>
                  <a:latin typeface="Verdana" charset="0"/>
                </a:rPr>
                <a:t>Physical Development</a:t>
              </a:r>
            </a:p>
          </p:txBody>
        </p:sp>
      </p:grpSp>
      <p:pic>
        <p:nvPicPr>
          <p:cNvPr id="1030" name="Picture 6"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93024" y="3178587"/>
            <a:ext cx="1603375" cy="1603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26" name="Group 25" hidden="1"/>
          <p:cNvGrpSpPr/>
          <p:nvPr/>
        </p:nvGrpSpPr>
        <p:grpSpPr>
          <a:xfrm>
            <a:off x="1467857" y="3063240"/>
            <a:ext cx="1680619" cy="1378511"/>
            <a:chOff x="1127374" y="1417320"/>
            <a:chExt cx="1680619" cy="1378511"/>
          </a:xfrm>
        </p:grpSpPr>
        <p:sp>
          <p:nvSpPr>
            <p:cNvPr id="27" name="Rectangle 26"/>
            <p:cNvSpPr/>
            <p:nvPr/>
          </p:nvSpPr>
          <p:spPr>
            <a:xfrm>
              <a:off x="1143786" y="1417320"/>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28" name="Rectangle 27"/>
            <p:cNvSpPr/>
            <p:nvPr/>
          </p:nvSpPr>
          <p:spPr>
            <a:xfrm>
              <a:off x="1127374" y="1629971"/>
              <a:ext cx="1664207" cy="116586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smtClean="0">
                  <a:solidFill>
                    <a:srgbClr val="000000"/>
                  </a:solidFill>
                  <a:latin typeface="Verdana" charset="0"/>
                </a:rPr>
                <a:t>Emotional &amp;</a:t>
              </a:r>
            </a:p>
            <a:p>
              <a:pPr algn="ctr" eaLnBrk="0" fontAlgn="base" hangingPunct="0">
                <a:spcBef>
                  <a:spcPct val="0"/>
                </a:spcBef>
                <a:spcAft>
                  <a:spcPct val="0"/>
                </a:spcAft>
              </a:pPr>
              <a:r>
                <a:rPr lang="en-US" sz="1700" b="1" dirty="0" smtClean="0">
                  <a:solidFill>
                    <a:srgbClr val="000000"/>
                  </a:solidFill>
                  <a:latin typeface="Verdana" charset="0"/>
                </a:rPr>
                <a:t>Social Development</a:t>
              </a:r>
            </a:p>
          </p:txBody>
        </p:sp>
      </p:grpSp>
      <p:sp>
        <p:nvSpPr>
          <p:cNvPr id="25" name="Content Placeholder 2"/>
          <p:cNvSpPr txBox="1">
            <a:spLocks/>
          </p:cNvSpPr>
          <p:nvPr/>
        </p:nvSpPr>
        <p:spPr bwMode="auto">
          <a:xfrm>
            <a:off x="356201" y="4943700"/>
            <a:ext cx="8534400" cy="1576412"/>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60000"/>
              </a:spcBef>
              <a:spcAft>
                <a:spcPct val="0"/>
              </a:spcAft>
              <a:buChar char="•"/>
              <a:defRPr sz="3200">
                <a:solidFill>
                  <a:srgbClr val="63554C"/>
                </a:solidFill>
                <a:latin typeface="+mn-lt"/>
                <a:ea typeface="+mn-ea"/>
                <a:cs typeface="ＭＳ Ｐゴシック" charset="0"/>
              </a:defRPr>
            </a:lvl1pPr>
            <a:lvl2pPr marL="742950" indent="-285750" algn="l" rtl="0" eaLnBrk="0" fontAlgn="base" hangingPunct="0">
              <a:spcBef>
                <a:spcPct val="60000"/>
              </a:spcBef>
              <a:spcAft>
                <a:spcPct val="0"/>
              </a:spcAft>
              <a:buChar char="–"/>
              <a:defRPr sz="2800">
                <a:solidFill>
                  <a:srgbClr val="63554C"/>
                </a:solidFill>
                <a:latin typeface="+mn-lt"/>
                <a:ea typeface="+mn-ea"/>
              </a:defRPr>
            </a:lvl2pPr>
            <a:lvl3pPr marL="1085850" indent="-228600" algn="l" rtl="0" eaLnBrk="0" fontAlgn="base" hangingPunct="0">
              <a:spcBef>
                <a:spcPct val="60000"/>
              </a:spcBef>
              <a:spcAft>
                <a:spcPct val="0"/>
              </a:spcAft>
              <a:buChar char="•"/>
              <a:defRPr sz="2400">
                <a:solidFill>
                  <a:srgbClr val="63554C"/>
                </a:solidFill>
                <a:latin typeface="+mn-lt"/>
                <a:ea typeface="+mn-ea"/>
              </a:defRPr>
            </a:lvl3pPr>
            <a:lvl4pPr marL="1428750" indent="-228600" algn="l" rtl="0" eaLnBrk="0" fontAlgn="base" hangingPunct="0">
              <a:spcBef>
                <a:spcPct val="60000"/>
              </a:spcBef>
              <a:spcAft>
                <a:spcPct val="0"/>
              </a:spcAft>
              <a:buChar char="–"/>
              <a:defRPr sz="2000">
                <a:solidFill>
                  <a:srgbClr val="63554C"/>
                </a:solidFill>
                <a:latin typeface="+mn-lt"/>
                <a:ea typeface="+mn-ea"/>
              </a:defRPr>
            </a:lvl4pPr>
            <a:lvl5pPr marL="1771650" indent="-228600" algn="l" rtl="0" eaLnBrk="0" fontAlgn="base" hangingPunct="0">
              <a:spcBef>
                <a:spcPct val="60000"/>
              </a:spcBef>
              <a:spcAft>
                <a:spcPct val="0"/>
              </a:spcAft>
              <a:buChar char="»"/>
              <a:defRPr sz="2000">
                <a:solidFill>
                  <a:srgbClr val="63554C"/>
                </a:solidFill>
                <a:latin typeface="+mn-lt"/>
                <a:ea typeface="+mn-ea"/>
              </a:defRPr>
            </a:lvl5pPr>
            <a:lvl6pPr marL="2514600" indent="-228600" algn="l" rtl="0" fontAlgn="base">
              <a:spcBef>
                <a:spcPct val="20000"/>
              </a:spcBef>
              <a:spcAft>
                <a:spcPct val="0"/>
              </a:spcAft>
              <a:buChar char="»"/>
              <a:defRPr sz="2000">
                <a:solidFill>
                  <a:srgbClr val="173962"/>
                </a:solidFill>
                <a:latin typeface="+mn-lt"/>
                <a:ea typeface="+mn-ea"/>
              </a:defRPr>
            </a:lvl6pPr>
            <a:lvl7pPr marL="2971800" indent="-228600" algn="l" rtl="0" fontAlgn="base">
              <a:spcBef>
                <a:spcPct val="20000"/>
              </a:spcBef>
              <a:spcAft>
                <a:spcPct val="0"/>
              </a:spcAft>
              <a:buChar char="»"/>
              <a:defRPr sz="2000">
                <a:solidFill>
                  <a:srgbClr val="173962"/>
                </a:solidFill>
                <a:latin typeface="+mn-lt"/>
                <a:ea typeface="+mn-ea"/>
              </a:defRPr>
            </a:lvl7pPr>
            <a:lvl8pPr marL="3429000" indent="-228600" algn="l" rtl="0" fontAlgn="base">
              <a:spcBef>
                <a:spcPct val="20000"/>
              </a:spcBef>
              <a:spcAft>
                <a:spcPct val="0"/>
              </a:spcAft>
              <a:buChar char="»"/>
              <a:defRPr sz="2000">
                <a:solidFill>
                  <a:srgbClr val="173962"/>
                </a:solidFill>
                <a:latin typeface="+mn-lt"/>
                <a:ea typeface="+mn-ea"/>
              </a:defRPr>
            </a:lvl8pPr>
            <a:lvl9pPr marL="3886200" indent="-228600" algn="l" rtl="0" fontAlgn="base">
              <a:spcBef>
                <a:spcPct val="20000"/>
              </a:spcBef>
              <a:spcAft>
                <a:spcPct val="0"/>
              </a:spcAft>
              <a:buChar char="»"/>
              <a:defRPr sz="2000">
                <a:solidFill>
                  <a:srgbClr val="173962"/>
                </a:solidFill>
                <a:latin typeface="+mn-lt"/>
                <a:ea typeface="+mn-ea"/>
              </a:defRPr>
            </a:lvl9pPr>
          </a:lstStyle>
          <a:p>
            <a:pPr marL="0" indent="0">
              <a:buFontTx/>
              <a:buNone/>
            </a:pPr>
            <a:r>
              <a:rPr lang="en-US" sz="1800" b="1" dirty="0" smtClean="0">
                <a:solidFill>
                  <a:schemeClr val="tx1"/>
                </a:solidFill>
                <a:latin typeface="+mj-lt"/>
              </a:rPr>
              <a:t>NC Standard Course of Study Example:</a:t>
            </a:r>
          </a:p>
          <a:p>
            <a:pPr marL="0" indent="0">
              <a:buNone/>
            </a:pPr>
            <a:r>
              <a:rPr lang="en-US" sz="1600" b="1" dirty="0" smtClean="0">
                <a:solidFill>
                  <a:schemeClr val="tx1"/>
                </a:solidFill>
                <a:latin typeface="+mj-lt"/>
              </a:rPr>
              <a:t>K.MS.1 </a:t>
            </a:r>
            <a:r>
              <a:rPr lang="en-US" sz="1600" dirty="0" smtClean="0">
                <a:solidFill>
                  <a:schemeClr val="tx1"/>
                </a:solidFill>
                <a:latin typeface="+mj-lt"/>
              </a:rPr>
              <a:t> Apply competent motor skills and movement patterns needed to perform a variety of physical activities.</a:t>
            </a:r>
          </a:p>
          <a:p>
            <a:pPr marL="0" indent="0">
              <a:spcBef>
                <a:spcPts val="0"/>
              </a:spcBef>
              <a:buNone/>
            </a:pPr>
            <a:r>
              <a:rPr lang="en-US" sz="1600" b="1" dirty="0">
                <a:solidFill>
                  <a:schemeClr val="tx1"/>
                </a:solidFill>
                <a:latin typeface="+mj-lt"/>
              </a:rPr>
              <a:t>	</a:t>
            </a:r>
            <a:r>
              <a:rPr lang="en-US" sz="1600" b="1" dirty="0" smtClean="0">
                <a:solidFill>
                  <a:schemeClr val="tx1"/>
                </a:solidFill>
                <a:latin typeface="+mj-lt"/>
              </a:rPr>
              <a:t>PE.K.MS.1.1  </a:t>
            </a:r>
            <a:r>
              <a:rPr lang="en-US" sz="1600" dirty="0" smtClean="0">
                <a:solidFill>
                  <a:schemeClr val="tx1"/>
                </a:solidFill>
                <a:latin typeface="+mj-lt"/>
              </a:rPr>
              <a:t>Execute recognizable forms of the basic locomotor skills.</a:t>
            </a:r>
          </a:p>
          <a:p>
            <a:pPr marL="0" indent="0">
              <a:spcBef>
                <a:spcPts val="0"/>
              </a:spcBef>
              <a:buNone/>
            </a:pPr>
            <a:r>
              <a:rPr lang="en-US" sz="1600" dirty="0">
                <a:solidFill>
                  <a:schemeClr val="tx1"/>
                </a:solidFill>
                <a:latin typeface="+mj-lt"/>
              </a:rPr>
              <a:t>	</a:t>
            </a:r>
            <a:r>
              <a:rPr lang="en-US" sz="1600" b="1" dirty="0" smtClean="0">
                <a:solidFill>
                  <a:schemeClr val="tx1"/>
                </a:solidFill>
                <a:latin typeface="+mj-lt"/>
              </a:rPr>
              <a:t>PE.K.MS.1.3 </a:t>
            </a:r>
            <a:r>
              <a:rPr lang="en-US" sz="1600" dirty="0" smtClean="0">
                <a:solidFill>
                  <a:schemeClr val="tx1"/>
                </a:solidFill>
                <a:latin typeface="+mj-lt"/>
              </a:rPr>
              <a:t> Create transitions between sequential locomotor skills.</a:t>
            </a:r>
            <a:endParaRPr lang="en-US" sz="1400" dirty="0" smtClean="0">
              <a:solidFill>
                <a:schemeClr val="tx1"/>
              </a:solidFill>
              <a:latin typeface="+mj-lt"/>
            </a:endParaRPr>
          </a:p>
        </p:txBody>
      </p:sp>
      <p:sp>
        <p:nvSpPr>
          <p:cNvPr id="31" name="Rectangle 30" hidden="1"/>
          <p:cNvSpPr/>
          <p:nvPr/>
        </p:nvSpPr>
        <p:spPr>
          <a:xfrm>
            <a:off x="6553200" y="1981200"/>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3" name="TextBox 2"/>
          <p:cNvSpPr txBox="1"/>
          <p:nvPr/>
        </p:nvSpPr>
        <p:spPr>
          <a:xfrm>
            <a:off x="3219324" y="2675726"/>
            <a:ext cx="3012501" cy="1200329"/>
          </a:xfrm>
          <a:prstGeom prst="rect">
            <a:avLst/>
          </a:prstGeom>
          <a:noFill/>
        </p:spPr>
        <p:txBody>
          <a:bodyPr wrap="square" rtlCol="0">
            <a:spAutoFit/>
          </a:bodyPr>
          <a:lstStyle/>
          <a:p>
            <a:r>
              <a:rPr lang="en-US" b="1" dirty="0" smtClean="0"/>
              <a:t>NC Standards Connection:</a:t>
            </a:r>
          </a:p>
          <a:p>
            <a:pPr marL="285750" indent="-285750">
              <a:buFont typeface="Arial"/>
              <a:buChar char="•"/>
            </a:pPr>
            <a:r>
              <a:rPr lang="en-US" dirty="0" smtClean="0"/>
              <a:t>Healthful Living</a:t>
            </a:r>
          </a:p>
          <a:p>
            <a:pPr marL="742950" lvl="1" indent="-285750">
              <a:buFont typeface="Arial"/>
              <a:buChar char="•"/>
            </a:pPr>
            <a:r>
              <a:rPr lang="en-US" dirty="0" smtClean="0"/>
              <a:t>Health Education</a:t>
            </a:r>
          </a:p>
          <a:p>
            <a:pPr marL="742950" lvl="1" indent="-285750">
              <a:buFont typeface="Arial"/>
              <a:buChar char="•"/>
            </a:pPr>
            <a:r>
              <a:rPr lang="en-US" dirty="0" smtClean="0"/>
              <a:t>Physical Education</a:t>
            </a:r>
          </a:p>
        </p:txBody>
      </p:sp>
      <p:sp>
        <p:nvSpPr>
          <p:cNvPr id="34" name="Rectangle 33"/>
          <p:cNvSpPr/>
          <p:nvPr/>
        </p:nvSpPr>
        <p:spPr>
          <a:xfrm>
            <a:off x="6019799" y="2488358"/>
            <a:ext cx="1856232" cy="787533"/>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32" name="Rectangle 31"/>
          <p:cNvSpPr/>
          <p:nvPr/>
        </p:nvSpPr>
        <p:spPr>
          <a:xfrm>
            <a:off x="947327" y="2978714"/>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grpSp>
        <p:nvGrpSpPr>
          <p:cNvPr id="38" name="Group 37"/>
          <p:cNvGrpSpPr/>
          <p:nvPr/>
        </p:nvGrpSpPr>
        <p:grpSpPr>
          <a:xfrm>
            <a:off x="947327" y="1492632"/>
            <a:ext cx="4471766" cy="2651942"/>
            <a:chOff x="1143786" y="-68762"/>
            <a:chExt cx="4471766" cy="2651942"/>
          </a:xfrm>
        </p:grpSpPr>
        <p:sp>
          <p:nvSpPr>
            <p:cNvPr id="39" name="Rectangle 38"/>
            <p:cNvSpPr/>
            <p:nvPr/>
          </p:nvSpPr>
          <p:spPr>
            <a:xfrm>
              <a:off x="1143786" y="1417320"/>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40" name="Rectangle 39"/>
            <p:cNvSpPr/>
            <p:nvPr/>
          </p:nvSpPr>
          <p:spPr>
            <a:xfrm>
              <a:off x="3951345" y="-68762"/>
              <a:ext cx="1664207" cy="116586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smtClean="0">
                  <a:solidFill>
                    <a:srgbClr val="595959"/>
                  </a:solidFill>
                  <a:latin typeface="Verdana" charset="0"/>
                </a:rPr>
                <a:t>Health &amp; Physical</a:t>
              </a:r>
              <a:endParaRPr lang="en-US" sz="1700" b="1" dirty="0">
                <a:solidFill>
                  <a:srgbClr val="595959"/>
                </a:solidFill>
                <a:latin typeface="Verdana" charset="0"/>
              </a:endParaRPr>
            </a:p>
          </p:txBody>
        </p:sp>
      </p:grpSp>
      <p:pic>
        <p:nvPicPr>
          <p:cNvPr id="41"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89083" y="1136000"/>
            <a:ext cx="3678122" cy="367812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2" name="TextBox 41"/>
          <p:cNvSpPr txBox="1"/>
          <p:nvPr/>
        </p:nvSpPr>
        <p:spPr>
          <a:xfrm>
            <a:off x="316523" y="1242536"/>
            <a:ext cx="1982706" cy="1477328"/>
          </a:xfrm>
          <a:prstGeom prst="rect">
            <a:avLst/>
          </a:prstGeom>
          <a:noFill/>
        </p:spPr>
        <p:txBody>
          <a:bodyPr wrap="square" rtlCol="0">
            <a:spAutoFit/>
          </a:bodyPr>
          <a:lstStyle/>
          <a:p>
            <a:pPr algn="ctr"/>
            <a:r>
              <a:rPr lang="en-US" dirty="0" smtClean="0">
                <a:solidFill>
                  <a:srgbClr val="3366FF"/>
                </a:solidFill>
                <a:latin typeface="Chalkboard"/>
                <a:cs typeface="Chalkboard"/>
              </a:rPr>
              <a:t>How does this domain connect to the NC Standard Course of Study?</a:t>
            </a:r>
            <a:endParaRPr lang="en-US" dirty="0">
              <a:solidFill>
                <a:srgbClr val="3366FF"/>
              </a:solidFill>
              <a:latin typeface="Chalkboard"/>
              <a:cs typeface="Chalkboard"/>
            </a:endParaRPr>
          </a:p>
        </p:txBody>
      </p:sp>
    </p:spTree>
    <p:extLst>
      <p:ext uri="{BB962C8B-B14F-4D97-AF65-F5344CB8AC3E}">
        <p14:creationId xmlns:p14="http://schemas.microsoft.com/office/powerpoint/2010/main" val="9261818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028"/>
                                        </p:tgtEl>
                                        <p:attrNameLst>
                                          <p:attrName>style.visibility</p:attrName>
                                        </p:attrNameLst>
                                      </p:cBhvr>
                                      <p:to>
                                        <p:strVal val="visible"/>
                                      </p:to>
                                    </p:set>
                                    <p:anim calcmode="lin" valueType="num">
                                      <p:cBhvr additive="base">
                                        <p:cTn id="17" dur="500" fill="hold"/>
                                        <p:tgtEl>
                                          <p:spTgt spid="1028"/>
                                        </p:tgtEl>
                                        <p:attrNameLst>
                                          <p:attrName>ppt_x</p:attrName>
                                        </p:attrNameLst>
                                      </p:cBhvr>
                                      <p:tavLst>
                                        <p:tav tm="0">
                                          <p:val>
                                            <p:strVal val="#ppt_x"/>
                                          </p:val>
                                        </p:tav>
                                        <p:tav tm="100000">
                                          <p:val>
                                            <p:strVal val="#ppt_x"/>
                                          </p:val>
                                        </p:tav>
                                      </p:tavLst>
                                    </p:anim>
                                    <p:anim calcmode="lin" valueType="num">
                                      <p:cBhvr additive="base">
                                        <p:cTn id="18" dur="500" fill="hold"/>
                                        <p:tgtEl>
                                          <p:spTgt spid="1028"/>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additive="base">
                                        <p:cTn id="21" dur="500" fill="hold"/>
                                        <p:tgtEl>
                                          <p:spTgt spid="18"/>
                                        </p:tgtEl>
                                        <p:attrNameLst>
                                          <p:attrName>ppt_x</p:attrName>
                                        </p:attrNameLst>
                                      </p:cBhvr>
                                      <p:tavLst>
                                        <p:tav tm="0">
                                          <p:val>
                                            <p:strVal val="#ppt_x"/>
                                          </p:val>
                                        </p:tav>
                                        <p:tav tm="100000">
                                          <p:val>
                                            <p:strVal val="#ppt_x"/>
                                          </p:val>
                                        </p:tav>
                                      </p:tavLst>
                                    </p:anim>
                                    <p:anim calcmode="lin" valueType="num">
                                      <p:cBhvr additive="base">
                                        <p:cTn id="2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029"/>
                                        </p:tgtEl>
                                        <p:attrNameLst>
                                          <p:attrName>style.visibility</p:attrName>
                                        </p:attrNameLst>
                                      </p:cBhvr>
                                      <p:to>
                                        <p:strVal val="visible"/>
                                      </p:to>
                                    </p:set>
                                    <p:anim calcmode="lin" valueType="num">
                                      <p:cBhvr additive="base">
                                        <p:cTn id="27" dur="500" fill="hold"/>
                                        <p:tgtEl>
                                          <p:spTgt spid="1029"/>
                                        </p:tgtEl>
                                        <p:attrNameLst>
                                          <p:attrName>ppt_x</p:attrName>
                                        </p:attrNameLst>
                                      </p:cBhvr>
                                      <p:tavLst>
                                        <p:tav tm="0">
                                          <p:val>
                                            <p:strVal val="#ppt_x"/>
                                          </p:val>
                                        </p:tav>
                                        <p:tav tm="100000">
                                          <p:val>
                                            <p:strVal val="#ppt_x"/>
                                          </p:val>
                                        </p:tav>
                                      </p:tavLst>
                                    </p:anim>
                                    <p:anim calcmode="lin" valueType="num">
                                      <p:cBhvr additive="base">
                                        <p:cTn id="28" dur="500" fill="hold"/>
                                        <p:tgtEl>
                                          <p:spTgt spid="1029"/>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500" fill="hold"/>
                                        <p:tgtEl>
                                          <p:spTgt spid="22"/>
                                        </p:tgtEl>
                                        <p:attrNameLst>
                                          <p:attrName>ppt_x</p:attrName>
                                        </p:attrNameLst>
                                      </p:cBhvr>
                                      <p:tavLst>
                                        <p:tav tm="0">
                                          <p:val>
                                            <p:strVal val="#ppt_x"/>
                                          </p:val>
                                        </p:tav>
                                        <p:tav tm="100000">
                                          <p:val>
                                            <p:strVal val="#ppt_x"/>
                                          </p:val>
                                        </p:tav>
                                      </p:tavLst>
                                    </p:anim>
                                    <p:anim calcmode="lin" valueType="num">
                                      <p:cBhvr additive="base">
                                        <p:cTn id="3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30"/>
                                        </p:tgtEl>
                                        <p:attrNameLst>
                                          <p:attrName>style.visibility</p:attrName>
                                        </p:attrNameLst>
                                      </p:cBhvr>
                                      <p:to>
                                        <p:strVal val="visible"/>
                                      </p:to>
                                    </p:set>
                                    <p:anim calcmode="lin" valueType="num">
                                      <p:cBhvr additive="base">
                                        <p:cTn id="37" dur="500" fill="hold"/>
                                        <p:tgtEl>
                                          <p:spTgt spid="1030"/>
                                        </p:tgtEl>
                                        <p:attrNameLst>
                                          <p:attrName>ppt_x</p:attrName>
                                        </p:attrNameLst>
                                      </p:cBhvr>
                                      <p:tavLst>
                                        <p:tav tm="0">
                                          <p:val>
                                            <p:strVal val="#ppt_x"/>
                                          </p:val>
                                        </p:tav>
                                        <p:tav tm="100000">
                                          <p:val>
                                            <p:strVal val="#ppt_x"/>
                                          </p:val>
                                        </p:tav>
                                      </p:tavLst>
                                    </p:anim>
                                    <p:anim calcmode="lin" valueType="num">
                                      <p:cBhvr additive="base">
                                        <p:cTn id="38" dur="500" fill="hold"/>
                                        <p:tgtEl>
                                          <p:spTgt spid="1030"/>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6"/>
                                        </p:tgtEl>
                                        <p:attrNameLst>
                                          <p:attrName>style.visibility</p:attrName>
                                        </p:attrNameLst>
                                      </p:cBhvr>
                                      <p:to>
                                        <p:strVal val="visible"/>
                                      </p:to>
                                    </p:set>
                                    <p:anim calcmode="lin" valueType="num">
                                      <p:cBhvr additive="base">
                                        <p:cTn id="41" dur="500" fill="hold"/>
                                        <p:tgtEl>
                                          <p:spTgt spid="26"/>
                                        </p:tgtEl>
                                        <p:attrNameLst>
                                          <p:attrName>ppt_x</p:attrName>
                                        </p:attrNameLst>
                                      </p:cBhvr>
                                      <p:tavLst>
                                        <p:tav tm="0">
                                          <p:val>
                                            <p:strVal val="#ppt_x"/>
                                          </p:val>
                                        </p:tav>
                                        <p:tav tm="100000">
                                          <p:val>
                                            <p:strVal val="#ppt_x"/>
                                          </p:val>
                                        </p:tav>
                                      </p:tavLst>
                                    </p:anim>
                                    <p:anim calcmode="lin" valueType="num">
                                      <p:cBhvr additive="base">
                                        <p:cTn id="4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KEY POINT</a:t>
            </a:r>
            <a:endParaRPr lang="en-US" b="1" dirty="0"/>
          </a:p>
        </p:txBody>
      </p:sp>
      <p:sp>
        <p:nvSpPr>
          <p:cNvPr id="3" name="Content Placeholder 2"/>
          <p:cNvSpPr>
            <a:spLocks noGrp="1"/>
          </p:cNvSpPr>
          <p:nvPr>
            <p:ph sz="half" idx="1"/>
          </p:nvPr>
        </p:nvSpPr>
        <p:spPr>
          <a:xfrm>
            <a:off x="755584" y="2755231"/>
            <a:ext cx="4038600" cy="1884145"/>
          </a:xfrm>
        </p:spPr>
        <p:txBody>
          <a:bodyPr/>
          <a:lstStyle/>
          <a:p>
            <a:pPr marL="0" indent="0" algn="ctr">
              <a:buNone/>
            </a:pPr>
            <a:r>
              <a:rPr lang="en-US" b="1" dirty="0" smtClean="0"/>
              <a:t>The K-3 Formative Assessment Process focuses on                       the whole child.</a:t>
            </a:r>
            <a:endParaRPr lang="en-US" b="1" dirty="0"/>
          </a:p>
        </p:txBody>
      </p:sp>
      <p:pic>
        <p:nvPicPr>
          <p:cNvPr id="2050" name="Picture 2" descr="C:\Users\Scrinzi\AppData\Local\Microsoft\Windows\Temporary Internet Files\Content.IE5\SNKKSZ48\celtic_key_tattoo[1].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943600" y="2339181"/>
            <a:ext cx="1447800" cy="3048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8520124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70783"/>
          </a:xfrm>
        </p:spPr>
        <p:txBody>
          <a:bodyPr/>
          <a:lstStyle/>
          <a:p>
            <a:r>
              <a:rPr lang="en-US" sz="3200" b="1" dirty="0" smtClean="0"/>
              <a:t>5 Domains of Learning &amp; Development</a:t>
            </a:r>
            <a:endParaRPr lang="en-US" sz="3200" dirty="0"/>
          </a:p>
        </p:txBody>
      </p:sp>
      <p:sp>
        <p:nvSpPr>
          <p:cNvPr id="9" name="Rectangle 8"/>
          <p:cNvSpPr/>
          <p:nvPr/>
        </p:nvSpPr>
        <p:spPr>
          <a:xfrm>
            <a:off x="3655607" y="1574667"/>
            <a:ext cx="1856232" cy="787533"/>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11" name="Oval 10" hidden="1"/>
          <p:cNvSpPr/>
          <p:nvPr/>
        </p:nvSpPr>
        <p:spPr>
          <a:xfrm>
            <a:off x="4419600" y="3181762"/>
            <a:ext cx="1600199" cy="1600200"/>
          </a:xfrm>
          <a:prstGeom prst="ellipse">
            <a:avLst/>
          </a:prstGeom>
          <a:solidFill>
            <a:srgbClr val="FFC000">
              <a:alpha val="25000"/>
            </a:srgb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grpSp>
        <p:nvGrpSpPr>
          <p:cNvPr id="12" name="Group 11" hidden="1"/>
          <p:cNvGrpSpPr/>
          <p:nvPr/>
        </p:nvGrpSpPr>
        <p:grpSpPr>
          <a:xfrm>
            <a:off x="6231825" y="3178587"/>
            <a:ext cx="1833182" cy="1416273"/>
            <a:chOff x="5559011" y="1201941"/>
            <a:chExt cx="1833182" cy="1416273"/>
          </a:xfrm>
        </p:grpSpPr>
        <p:sp>
          <p:nvSpPr>
            <p:cNvPr id="13" name="Rectangle 12"/>
            <p:cNvSpPr/>
            <p:nvPr/>
          </p:nvSpPr>
          <p:spPr>
            <a:xfrm>
              <a:off x="5727986" y="1452354"/>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14" name="Rectangle 13"/>
            <p:cNvSpPr/>
            <p:nvPr/>
          </p:nvSpPr>
          <p:spPr>
            <a:xfrm>
              <a:off x="5559011" y="1201941"/>
              <a:ext cx="1664207" cy="116586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smtClean="0">
                  <a:solidFill>
                    <a:srgbClr val="000000"/>
                  </a:solidFill>
                  <a:latin typeface="Verdana" charset="0"/>
                </a:rPr>
                <a:t>Cognitive Development</a:t>
              </a:r>
            </a:p>
          </p:txBody>
        </p:sp>
      </p:grpSp>
      <p:pic>
        <p:nvPicPr>
          <p:cNvPr id="1028" name="Picture 4"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3858821"/>
            <a:ext cx="1603375" cy="1603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18" name="Group 17" hidden="1"/>
          <p:cNvGrpSpPr/>
          <p:nvPr/>
        </p:nvGrpSpPr>
        <p:grpSpPr>
          <a:xfrm>
            <a:off x="5870575" y="4675989"/>
            <a:ext cx="2174681" cy="1538075"/>
            <a:chOff x="5366735" y="2733674"/>
            <a:chExt cx="2174681" cy="1538075"/>
          </a:xfrm>
        </p:grpSpPr>
        <p:sp>
          <p:nvSpPr>
            <p:cNvPr id="19" name="Rectangle 18"/>
            <p:cNvSpPr/>
            <p:nvPr/>
          </p:nvSpPr>
          <p:spPr>
            <a:xfrm>
              <a:off x="5366735" y="3151603"/>
              <a:ext cx="2025457" cy="1120146"/>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20" name="Rectangle 19"/>
            <p:cNvSpPr/>
            <p:nvPr/>
          </p:nvSpPr>
          <p:spPr>
            <a:xfrm>
              <a:off x="5515959" y="2733674"/>
              <a:ext cx="2025457" cy="1120146"/>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600" b="1" dirty="0" smtClean="0">
                  <a:solidFill>
                    <a:srgbClr val="000000"/>
                  </a:solidFill>
                  <a:latin typeface="Verdana" charset="0"/>
                </a:rPr>
                <a:t>Language Development</a:t>
              </a:r>
            </a:p>
            <a:p>
              <a:pPr algn="ctr" eaLnBrk="0" fontAlgn="base" hangingPunct="0">
                <a:spcBef>
                  <a:spcPct val="0"/>
                </a:spcBef>
                <a:spcAft>
                  <a:spcPct val="0"/>
                </a:spcAft>
              </a:pPr>
              <a:r>
                <a:rPr lang="en-US" sz="1600" b="1" dirty="0" smtClean="0">
                  <a:solidFill>
                    <a:srgbClr val="000000"/>
                  </a:solidFill>
                  <a:latin typeface="Verdana" charset="0"/>
                </a:rPr>
                <a:t>&amp; Communication</a:t>
              </a:r>
            </a:p>
          </p:txBody>
        </p:sp>
      </p:grpSp>
      <p:pic>
        <p:nvPicPr>
          <p:cNvPr id="1029" name="Picture 5"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47107" y="3856476"/>
            <a:ext cx="1603375" cy="1603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22" name="Group 21" hidden="1"/>
          <p:cNvGrpSpPr/>
          <p:nvPr/>
        </p:nvGrpSpPr>
        <p:grpSpPr>
          <a:xfrm>
            <a:off x="1528817" y="4698849"/>
            <a:ext cx="1664207" cy="1319314"/>
            <a:chOff x="1322832" y="2975292"/>
            <a:chExt cx="1664207" cy="1319314"/>
          </a:xfrm>
        </p:grpSpPr>
        <p:sp>
          <p:nvSpPr>
            <p:cNvPr id="23" name="Rectangle 22"/>
            <p:cNvSpPr/>
            <p:nvPr/>
          </p:nvSpPr>
          <p:spPr>
            <a:xfrm>
              <a:off x="1322832" y="3128746"/>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24" name="Rectangle 23"/>
            <p:cNvSpPr/>
            <p:nvPr/>
          </p:nvSpPr>
          <p:spPr>
            <a:xfrm>
              <a:off x="1322832" y="2975292"/>
              <a:ext cx="1664207" cy="116586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smtClean="0">
                  <a:solidFill>
                    <a:srgbClr val="000000"/>
                  </a:solidFill>
                  <a:latin typeface="Verdana" charset="0"/>
                </a:rPr>
                <a:t>Health &amp;</a:t>
              </a:r>
            </a:p>
            <a:p>
              <a:pPr algn="ctr" eaLnBrk="0" fontAlgn="base" hangingPunct="0">
                <a:spcBef>
                  <a:spcPct val="0"/>
                </a:spcBef>
                <a:spcAft>
                  <a:spcPct val="0"/>
                </a:spcAft>
              </a:pPr>
              <a:r>
                <a:rPr lang="en-US" sz="1700" b="1" dirty="0" smtClean="0">
                  <a:solidFill>
                    <a:srgbClr val="000000"/>
                  </a:solidFill>
                  <a:latin typeface="Verdana" charset="0"/>
                </a:rPr>
                <a:t>Physical Development</a:t>
              </a:r>
            </a:p>
          </p:txBody>
        </p:sp>
      </p:grpSp>
      <p:pic>
        <p:nvPicPr>
          <p:cNvPr id="1030" name="Picture 6"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93024" y="3178587"/>
            <a:ext cx="1603375" cy="1603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26" name="Group 25" hidden="1"/>
          <p:cNvGrpSpPr/>
          <p:nvPr/>
        </p:nvGrpSpPr>
        <p:grpSpPr>
          <a:xfrm>
            <a:off x="1467857" y="3063240"/>
            <a:ext cx="1680619" cy="1378511"/>
            <a:chOff x="1127374" y="1417320"/>
            <a:chExt cx="1680619" cy="1378511"/>
          </a:xfrm>
        </p:grpSpPr>
        <p:sp>
          <p:nvSpPr>
            <p:cNvPr id="27" name="Rectangle 26"/>
            <p:cNvSpPr/>
            <p:nvPr/>
          </p:nvSpPr>
          <p:spPr>
            <a:xfrm>
              <a:off x="1143786" y="1417320"/>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28" name="Rectangle 27"/>
            <p:cNvSpPr/>
            <p:nvPr/>
          </p:nvSpPr>
          <p:spPr>
            <a:xfrm>
              <a:off x="1127374" y="1629971"/>
              <a:ext cx="1664207" cy="116586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smtClean="0">
                  <a:solidFill>
                    <a:srgbClr val="000000"/>
                  </a:solidFill>
                  <a:latin typeface="Verdana" charset="0"/>
                </a:rPr>
                <a:t>Emotional &amp;</a:t>
              </a:r>
            </a:p>
            <a:p>
              <a:pPr algn="ctr" eaLnBrk="0" fontAlgn="base" hangingPunct="0">
                <a:spcBef>
                  <a:spcPct val="0"/>
                </a:spcBef>
                <a:spcAft>
                  <a:spcPct val="0"/>
                </a:spcAft>
              </a:pPr>
              <a:r>
                <a:rPr lang="en-US" sz="1700" b="1" dirty="0" smtClean="0">
                  <a:solidFill>
                    <a:srgbClr val="000000"/>
                  </a:solidFill>
                  <a:latin typeface="Verdana" charset="0"/>
                </a:rPr>
                <a:t>Social Development</a:t>
              </a:r>
            </a:p>
          </p:txBody>
        </p:sp>
      </p:grpSp>
      <p:sp>
        <p:nvSpPr>
          <p:cNvPr id="25" name="Content Placeholder 2"/>
          <p:cNvSpPr txBox="1">
            <a:spLocks/>
          </p:cNvSpPr>
          <p:nvPr/>
        </p:nvSpPr>
        <p:spPr bwMode="auto">
          <a:xfrm>
            <a:off x="356201" y="4943700"/>
            <a:ext cx="8534400" cy="1576412"/>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60000"/>
              </a:spcBef>
              <a:spcAft>
                <a:spcPct val="0"/>
              </a:spcAft>
              <a:buChar char="•"/>
              <a:defRPr sz="3200">
                <a:solidFill>
                  <a:srgbClr val="63554C"/>
                </a:solidFill>
                <a:latin typeface="+mn-lt"/>
                <a:ea typeface="+mn-ea"/>
                <a:cs typeface="ＭＳ Ｐゴシック" charset="0"/>
              </a:defRPr>
            </a:lvl1pPr>
            <a:lvl2pPr marL="742950" indent="-285750" algn="l" rtl="0" eaLnBrk="0" fontAlgn="base" hangingPunct="0">
              <a:spcBef>
                <a:spcPct val="60000"/>
              </a:spcBef>
              <a:spcAft>
                <a:spcPct val="0"/>
              </a:spcAft>
              <a:buChar char="–"/>
              <a:defRPr sz="2800">
                <a:solidFill>
                  <a:srgbClr val="63554C"/>
                </a:solidFill>
                <a:latin typeface="+mn-lt"/>
                <a:ea typeface="+mn-ea"/>
              </a:defRPr>
            </a:lvl2pPr>
            <a:lvl3pPr marL="1085850" indent="-228600" algn="l" rtl="0" eaLnBrk="0" fontAlgn="base" hangingPunct="0">
              <a:spcBef>
                <a:spcPct val="60000"/>
              </a:spcBef>
              <a:spcAft>
                <a:spcPct val="0"/>
              </a:spcAft>
              <a:buChar char="•"/>
              <a:defRPr sz="2400">
                <a:solidFill>
                  <a:srgbClr val="63554C"/>
                </a:solidFill>
                <a:latin typeface="+mn-lt"/>
                <a:ea typeface="+mn-ea"/>
              </a:defRPr>
            </a:lvl3pPr>
            <a:lvl4pPr marL="1428750" indent="-228600" algn="l" rtl="0" eaLnBrk="0" fontAlgn="base" hangingPunct="0">
              <a:spcBef>
                <a:spcPct val="60000"/>
              </a:spcBef>
              <a:spcAft>
                <a:spcPct val="0"/>
              </a:spcAft>
              <a:buChar char="–"/>
              <a:defRPr sz="2000">
                <a:solidFill>
                  <a:srgbClr val="63554C"/>
                </a:solidFill>
                <a:latin typeface="+mn-lt"/>
                <a:ea typeface="+mn-ea"/>
              </a:defRPr>
            </a:lvl4pPr>
            <a:lvl5pPr marL="1771650" indent="-228600" algn="l" rtl="0" eaLnBrk="0" fontAlgn="base" hangingPunct="0">
              <a:spcBef>
                <a:spcPct val="60000"/>
              </a:spcBef>
              <a:spcAft>
                <a:spcPct val="0"/>
              </a:spcAft>
              <a:buChar char="»"/>
              <a:defRPr sz="2000">
                <a:solidFill>
                  <a:srgbClr val="63554C"/>
                </a:solidFill>
                <a:latin typeface="+mn-lt"/>
                <a:ea typeface="+mn-ea"/>
              </a:defRPr>
            </a:lvl5pPr>
            <a:lvl6pPr marL="2514600" indent="-228600" algn="l" rtl="0" fontAlgn="base">
              <a:spcBef>
                <a:spcPct val="20000"/>
              </a:spcBef>
              <a:spcAft>
                <a:spcPct val="0"/>
              </a:spcAft>
              <a:buChar char="»"/>
              <a:defRPr sz="2000">
                <a:solidFill>
                  <a:srgbClr val="173962"/>
                </a:solidFill>
                <a:latin typeface="+mn-lt"/>
                <a:ea typeface="+mn-ea"/>
              </a:defRPr>
            </a:lvl6pPr>
            <a:lvl7pPr marL="2971800" indent="-228600" algn="l" rtl="0" fontAlgn="base">
              <a:spcBef>
                <a:spcPct val="20000"/>
              </a:spcBef>
              <a:spcAft>
                <a:spcPct val="0"/>
              </a:spcAft>
              <a:buChar char="»"/>
              <a:defRPr sz="2000">
                <a:solidFill>
                  <a:srgbClr val="173962"/>
                </a:solidFill>
                <a:latin typeface="+mn-lt"/>
                <a:ea typeface="+mn-ea"/>
              </a:defRPr>
            </a:lvl7pPr>
            <a:lvl8pPr marL="3429000" indent="-228600" algn="l" rtl="0" fontAlgn="base">
              <a:spcBef>
                <a:spcPct val="20000"/>
              </a:spcBef>
              <a:spcAft>
                <a:spcPct val="0"/>
              </a:spcAft>
              <a:buChar char="»"/>
              <a:defRPr sz="2000">
                <a:solidFill>
                  <a:srgbClr val="173962"/>
                </a:solidFill>
                <a:latin typeface="+mn-lt"/>
                <a:ea typeface="+mn-ea"/>
              </a:defRPr>
            </a:lvl8pPr>
            <a:lvl9pPr marL="3886200" indent="-228600" algn="l" rtl="0" fontAlgn="base">
              <a:spcBef>
                <a:spcPct val="20000"/>
              </a:spcBef>
              <a:spcAft>
                <a:spcPct val="0"/>
              </a:spcAft>
              <a:buChar char="»"/>
              <a:defRPr sz="2000">
                <a:solidFill>
                  <a:srgbClr val="173962"/>
                </a:solidFill>
                <a:latin typeface="+mn-lt"/>
                <a:ea typeface="+mn-ea"/>
              </a:defRPr>
            </a:lvl9pPr>
          </a:lstStyle>
          <a:p>
            <a:pPr marL="0" indent="0">
              <a:buFontTx/>
              <a:buNone/>
            </a:pPr>
            <a:r>
              <a:rPr lang="en-US" sz="1800" b="1" dirty="0" smtClean="0">
                <a:solidFill>
                  <a:schemeClr val="tx1"/>
                </a:solidFill>
                <a:latin typeface="+mj-lt"/>
              </a:rPr>
              <a:t>NC Standard Course of Study Example:</a:t>
            </a:r>
          </a:p>
          <a:p>
            <a:pPr marL="0" indent="0">
              <a:buNone/>
            </a:pPr>
            <a:r>
              <a:rPr lang="en-US" sz="1600" b="1" dirty="0">
                <a:solidFill>
                  <a:schemeClr val="tx1"/>
                </a:solidFill>
              </a:rPr>
              <a:t>2.DM.1</a:t>
            </a:r>
            <a:r>
              <a:rPr lang="en-US" sz="1600" dirty="0">
                <a:solidFill>
                  <a:schemeClr val="tx1"/>
                </a:solidFill>
              </a:rPr>
              <a:t>  Understand how to use movement skills in dance.</a:t>
            </a:r>
          </a:p>
          <a:p>
            <a:pPr marL="0" indent="0">
              <a:buNone/>
            </a:pPr>
            <a:r>
              <a:rPr lang="en-US" sz="1600" b="1" dirty="0" smtClean="0">
                <a:solidFill>
                  <a:schemeClr val="tx1"/>
                </a:solidFill>
              </a:rPr>
              <a:t>2.MS.1</a:t>
            </a:r>
            <a:r>
              <a:rPr lang="en-US" sz="1600" dirty="0" smtClean="0">
                <a:solidFill>
                  <a:schemeClr val="tx1"/>
                </a:solidFill>
              </a:rPr>
              <a:t>  </a:t>
            </a:r>
            <a:r>
              <a:rPr lang="en-US" sz="1600" dirty="0">
                <a:solidFill>
                  <a:schemeClr val="tx1"/>
                </a:solidFill>
              </a:rPr>
              <a:t>Apply competent motor skills and movement patterns needed to perform a variety of physical activities.</a:t>
            </a:r>
          </a:p>
          <a:p>
            <a:pPr marL="0" indent="0">
              <a:buFontTx/>
              <a:buNone/>
            </a:pPr>
            <a:endParaRPr lang="en-US" sz="1800" b="1" dirty="0" smtClean="0">
              <a:solidFill>
                <a:schemeClr val="tx1"/>
              </a:solidFill>
              <a:latin typeface="+mj-lt"/>
            </a:endParaRPr>
          </a:p>
        </p:txBody>
      </p:sp>
      <p:sp>
        <p:nvSpPr>
          <p:cNvPr id="31" name="Rectangle 30" hidden="1"/>
          <p:cNvSpPr/>
          <p:nvPr/>
        </p:nvSpPr>
        <p:spPr>
          <a:xfrm>
            <a:off x="6553200" y="1981200"/>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3" name="TextBox 2"/>
          <p:cNvSpPr txBox="1"/>
          <p:nvPr/>
        </p:nvSpPr>
        <p:spPr>
          <a:xfrm>
            <a:off x="3219324" y="2675726"/>
            <a:ext cx="3012501" cy="1200329"/>
          </a:xfrm>
          <a:prstGeom prst="rect">
            <a:avLst/>
          </a:prstGeom>
          <a:noFill/>
        </p:spPr>
        <p:txBody>
          <a:bodyPr wrap="square" rtlCol="0">
            <a:spAutoFit/>
          </a:bodyPr>
          <a:lstStyle/>
          <a:p>
            <a:r>
              <a:rPr lang="en-US" b="1" dirty="0" smtClean="0"/>
              <a:t>NC Standards Connection:</a:t>
            </a:r>
          </a:p>
          <a:p>
            <a:pPr marL="285750" indent="-285750">
              <a:buFont typeface="Arial"/>
              <a:buChar char="•"/>
            </a:pPr>
            <a:r>
              <a:rPr lang="en-US" dirty="0" smtClean="0"/>
              <a:t>Healthful Living</a:t>
            </a:r>
          </a:p>
          <a:p>
            <a:pPr marL="742950" lvl="1" indent="-285750">
              <a:buFont typeface="Arial"/>
              <a:buChar char="•"/>
            </a:pPr>
            <a:r>
              <a:rPr lang="en-US" dirty="0" smtClean="0"/>
              <a:t>Health Education</a:t>
            </a:r>
          </a:p>
          <a:p>
            <a:pPr marL="742950" lvl="1" indent="-285750">
              <a:buFont typeface="Arial"/>
              <a:buChar char="•"/>
            </a:pPr>
            <a:r>
              <a:rPr lang="en-US" dirty="0" smtClean="0"/>
              <a:t>Physical Education</a:t>
            </a:r>
          </a:p>
        </p:txBody>
      </p:sp>
      <p:sp>
        <p:nvSpPr>
          <p:cNvPr id="34" name="Rectangle 33"/>
          <p:cNvSpPr/>
          <p:nvPr/>
        </p:nvSpPr>
        <p:spPr>
          <a:xfrm>
            <a:off x="6019799" y="2488358"/>
            <a:ext cx="1856232" cy="787533"/>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32" name="Rectangle 31"/>
          <p:cNvSpPr/>
          <p:nvPr/>
        </p:nvSpPr>
        <p:spPr>
          <a:xfrm>
            <a:off x="947327" y="2978714"/>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grpSp>
        <p:nvGrpSpPr>
          <p:cNvPr id="38" name="Group 37"/>
          <p:cNvGrpSpPr/>
          <p:nvPr/>
        </p:nvGrpSpPr>
        <p:grpSpPr>
          <a:xfrm>
            <a:off x="947327" y="1492632"/>
            <a:ext cx="4471766" cy="2651942"/>
            <a:chOff x="1143786" y="-68762"/>
            <a:chExt cx="4471766" cy="2651942"/>
          </a:xfrm>
        </p:grpSpPr>
        <p:sp>
          <p:nvSpPr>
            <p:cNvPr id="39" name="Rectangle 38"/>
            <p:cNvSpPr/>
            <p:nvPr/>
          </p:nvSpPr>
          <p:spPr>
            <a:xfrm>
              <a:off x="1143786" y="1417320"/>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40" name="Rectangle 39"/>
            <p:cNvSpPr/>
            <p:nvPr/>
          </p:nvSpPr>
          <p:spPr>
            <a:xfrm>
              <a:off x="3951345" y="-68762"/>
              <a:ext cx="1664207" cy="116586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smtClean="0">
                  <a:solidFill>
                    <a:srgbClr val="595959"/>
                  </a:solidFill>
                  <a:latin typeface="Verdana" charset="0"/>
                </a:rPr>
                <a:t>Health &amp; Physical</a:t>
              </a:r>
              <a:endParaRPr lang="en-US" sz="1700" b="1" dirty="0">
                <a:solidFill>
                  <a:srgbClr val="595959"/>
                </a:solidFill>
                <a:latin typeface="Verdana" charset="0"/>
              </a:endParaRPr>
            </a:p>
          </p:txBody>
        </p:sp>
      </p:grpSp>
      <p:pic>
        <p:nvPicPr>
          <p:cNvPr id="41"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89083" y="1136000"/>
            <a:ext cx="3678122" cy="367812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2" name="TextBox 41"/>
          <p:cNvSpPr txBox="1"/>
          <p:nvPr/>
        </p:nvSpPr>
        <p:spPr>
          <a:xfrm>
            <a:off x="316523" y="1242536"/>
            <a:ext cx="1982706" cy="1477328"/>
          </a:xfrm>
          <a:prstGeom prst="rect">
            <a:avLst/>
          </a:prstGeom>
          <a:noFill/>
        </p:spPr>
        <p:txBody>
          <a:bodyPr wrap="square" rtlCol="0">
            <a:spAutoFit/>
          </a:bodyPr>
          <a:lstStyle/>
          <a:p>
            <a:pPr algn="ctr"/>
            <a:r>
              <a:rPr lang="en-US" dirty="0" smtClean="0">
                <a:solidFill>
                  <a:srgbClr val="3366FF"/>
                </a:solidFill>
                <a:latin typeface="Chalkboard"/>
                <a:cs typeface="Chalkboard"/>
              </a:rPr>
              <a:t>How does this domain connect to the NC Standard Course of Study?</a:t>
            </a:r>
            <a:endParaRPr lang="en-US" dirty="0">
              <a:solidFill>
                <a:srgbClr val="3366FF"/>
              </a:solidFill>
              <a:latin typeface="Chalkboard"/>
              <a:cs typeface="Chalkboard"/>
            </a:endParaRPr>
          </a:p>
        </p:txBody>
      </p:sp>
    </p:spTree>
    <p:extLst>
      <p:ext uri="{BB962C8B-B14F-4D97-AF65-F5344CB8AC3E}">
        <p14:creationId xmlns:p14="http://schemas.microsoft.com/office/powerpoint/2010/main" val="20279429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028"/>
                                        </p:tgtEl>
                                        <p:attrNameLst>
                                          <p:attrName>style.visibility</p:attrName>
                                        </p:attrNameLst>
                                      </p:cBhvr>
                                      <p:to>
                                        <p:strVal val="visible"/>
                                      </p:to>
                                    </p:set>
                                    <p:anim calcmode="lin" valueType="num">
                                      <p:cBhvr additive="base">
                                        <p:cTn id="17" dur="500" fill="hold"/>
                                        <p:tgtEl>
                                          <p:spTgt spid="1028"/>
                                        </p:tgtEl>
                                        <p:attrNameLst>
                                          <p:attrName>ppt_x</p:attrName>
                                        </p:attrNameLst>
                                      </p:cBhvr>
                                      <p:tavLst>
                                        <p:tav tm="0">
                                          <p:val>
                                            <p:strVal val="#ppt_x"/>
                                          </p:val>
                                        </p:tav>
                                        <p:tav tm="100000">
                                          <p:val>
                                            <p:strVal val="#ppt_x"/>
                                          </p:val>
                                        </p:tav>
                                      </p:tavLst>
                                    </p:anim>
                                    <p:anim calcmode="lin" valueType="num">
                                      <p:cBhvr additive="base">
                                        <p:cTn id="18" dur="500" fill="hold"/>
                                        <p:tgtEl>
                                          <p:spTgt spid="1028"/>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additive="base">
                                        <p:cTn id="21" dur="500" fill="hold"/>
                                        <p:tgtEl>
                                          <p:spTgt spid="18"/>
                                        </p:tgtEl>
                                        <p:attrNameLst>
                                          <p:attrName>ppt_x</p:attrName>
                                        </p:attrNameLst>
                                      </p:cBhvr>
                                      <p:tavLst>
                                        <p:tav tm="0">
                                          <p:val>
                                            <p:strVal val="#ppt_x"/>
                                          </p:val>
                                        </p:tav>
                                        <p:tav tm="100000">
                                          <p:val>
                                            <p:strVal val="#ppt_x"/>
                                          </p:val>
                                        </p:tav>
                                      </p:tavLst>
                                    </p:anim>
                                    <p:anim calcmode="lin" valueType="num">
                                      <p:cBhvr additive="base">
                                        <p:cTn id="2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029"/>
                                        </p:tgtEl>
                                        <p:attrNameLst>
                                          <p:attrName>style.visibility</p:attrName>
                                        </p:attrNameLst>
                                      </p:cBhvr>
                                      <p:to>
                                        <p:strVal val="visible"/>
                                      </p:to>
                                    </p:set>
                                    <p:anim calcmode="lin" valueType="num">
                                      <p:cBhvr additive="base">
                                        <p:cTn id="27" dur="500" fill="hold"/>
                                        <p:tgtEl>
                                          <p:spTgt spid="1029"/>
                                        </p:tgtEl>
                                        <p:attrNameLst>
                                          <p:attrName>ppt_x</p:attrName>
                                        </p:attrNameLst>
                                      </p:cBhvr>
                                      <p:tavLst>
                                        <p:tav tm="0">
                                          <p:val>
                                            <p:strVal val="#ppt_x"/>
                                          </p:val>
                                        </p:tav>
                                        <p:tav tm="100000">
                                          <p:val>
                                            <p:strVal val="#ppt_x"/>
                                          </p:val>
                                        </p:tav>
                                      </p:tavLst>
                                    </p:anim>
                                    <p:anim calcmode="lin" valueType="num">
                                      <p:cBhvr additive="base">
                                        <p:cTn id="28" dur="500" fill="hold"/>
                                        <p:tgtEl>
                                          <p:spTgt spid="1029"/>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500" fill="hold"/>
                                        <p:tgtEl>
                                          <p:spTgt spid="22"/>
                                        </p:tgtEl>
                                        <p:attrNameLst>
                                          <p:attrName>ppt_x</p:attrName>
                                        </p:attrNameLst>
                                      </p:cBhvr>
                                      <p:tavLst>
                                        <p:tav tm="0">
                                          <p:val>
                                            <p:strVal val="#ppt_x"/>
                                          </p:val>
                                        </p:tav>
                                        <p:tav tm="100000">
                                          <p:val>
                                            <p:strVal val="#ppt_x"/>
                                          </p:val>
                                        </p:tav>
                                      </p:tavLst>
                                    </p:anim>
                                    <p:anim calcmode="lin" valueType="num">
                                      <p:cBhvr additive="base">
                                        <p:cTn id="3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30"/>
                                        </p:tgtEl>
                                        <p:attrNameLst>
                                          <p:attrName>style.visibility</p:attrName>
                                        </p:attrNameLst>
                                      </p:cBhvr>
                                      <p:to>
                                        <p:strVal val="visible"/>
                                      </p:to>
                                    </p:set>
                                    <p:anim calcmode="lin" valueType="num">
                                      <p:cBhvr additive="base">
                                        <p:cTn id="37" dur="500" fill="hold"/>
                                        <p:tgtEl>
                                          <p:spTgt spid="1030"/>
                                        </p:tgtEl>
                                        <p:attrNameLst>
                                          <p:attrName>ppt_x</p:attrName>
                                        </p:attrNameLst>
                                      </p:cBhvr>
                                      <p:tavLst>
                                        <p:tav tm="0">
                                          <p:val>
                                            <p:strVal val="#ppt_x"/>
                                          </p:val>
                                        </p:tav>
                                        <p:tav tm="100000">
                                          <p:val>
                                            <p:strVal val="#ppt_x"/>
                                          </p:val>
                                        </p:tav>
                                      </p:tavLst>
                                    </p:anim>
                                    <p:anim calcmode="lin" valueType="num">
                                      <p:cBhvr additive="base">
                                        <p:cTn id="38" dur="500" fill="hold"/>
                                        <p:tgtEl>
                                          <p:spTgt spid="1030"/>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6"/>
                                        </p:tgtEl>
                                        <p:attrNameLst>
                                          <p:attrName>style.visibility</p:attrName>
                                        </p:attrNameLst>
                                      </p:cBhvr>
                                      <p:to>
                                        <p:strVal val="visible"/>
                                      </p:to>
                                    </p:set>
                                    <p:anim calcmode="lin" valueType="num">
                                      <p:cBhvr additive="base">
                                        <p:cTn id="41" dur="500" fill="hold"/>
                                        <p:tgtEl>
                                          <p:spTgt spid="26"/>
                                        </p:tgtEl>
                                        <p:attrNameLst>
                                          <p:attrName>ppt_x</p:attrName>
                                        </p:attrNameLst>
                                      </p:cBhvr>
                                      <p:tavLst>
                                        <p:tav tm="0">
                                          <p:val>
                                            <p:strVal val="#ppt_x"/>
                                          </p:val>
                                        </p:tav>
                                        <p:tav tm="100000">
                                          <p:val>
                                            <p:strVal val="#ppt_x"/>
                                          </p:val>
                                        </p:tav>
                                      </p:tavLst>
                                    </p:anim>
                                    <p:anim calcmode="lin" valueType="num">
                                      <p:cBhvr additive="base">
                                        <p:cTn id="4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In Summary</a:t>
            </a:r>
            <a:endParaRPr lang="en-US" b="1" dirty="0"/>
          </a:p>
        </p:txBody>
      </p:sp>
      <p:sp>
        <p:nvSpPr>
          <p:cNvPr id="3" name="Content Placeholder 2"/>
          <p:cNvSpPr>
            <a:spLocks noGrp="1"/>
          </p:cNvSpPr>
          <p:nvPr>
            <p:ph sz="half" idx="1"/>
          </p:nvPr>
        </p:nvSpPr>
        <p:spPr>
          <a:xfrm>
            <a:off x="755584" y="2755231"/>
            <a:ext cx="4038600" cy="1884145"/>
          </a:xfrm>
        </p:spPr>
        <p:txBody>
          <a:bodyPr/>
          <a:lstStyle/>
          <a:p>
            <a:pPr marL="0" indent="0" algn="ctr">
              <a:buNone/>
            </a:pPr>
            <a:r>
              <a:rPr lang="en-US" b="1" dirty="0" smtClean="0"/>
              <a:t>The K-3 Formative Assessment Process focuses on                       the whole child.</a:t>
            </a:r>
            <a:endParaRPr lang="en-US" b="1" dirty="0"/>
          </a:p>
        </p:txBody>
      </p:sp>
      <p:pic>
        <p:nvPicPr>
          <p:cNvPr id="2050" name="Picture 2" descr="C:\Users\Scrinzi\AppData\Local\Microsoft\Windows\Temporary Internet Files\Content.IE5\SNKKSZ48\celtic_key_tattoo[1].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943600" y="2339181"/>
            <a:ext cx="1447800" cy="3048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5214167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normAutofit fontScale="90000"/>
          </a:bodyPr>
          <a:lstStyle/>
          <a:p>
            <a:r>
              <a:rPr lang="en-US" b="1" dirty="0" smtClean="0"/>
              <a:t>5 Domains of Learning &amp; Development</a:t>
            </a:r>
            <a:endParaRPr lang="en-US" b="1" dirty="0"/>
          </a:p>
        </p:txBody>
      </p:sp>
      <p:pic>
        <p:nvPicPr>
          <p:cNvPr id="3" name="Content Placeholder 2" descr="Screen Shot 2014-12-04 at 4.10.01 PM.png"/>
          <p:cNvPicPr>
            <a:picLocks noGrp="1" noChangeAspect="1"/>
          </p:cNvPicPr>
          <p:nvPr>
            <p:ph sz="half" idx="2"/>
          </p:nvPr>
        </p:nvPicPr>
        <p:blipFill rotWithShape="1">
          <a:blip r:embed="rId3">
            <a:extLst>
              <a:ext uri="{28A0092B-C50C-407E-A947-70E740481C1C}">
                <a14:useLocalDpi xmlns:a14="http://schemas.microsoft.com/office/drawing/2010/main" val="0"/>
              </a:ext>
            </a:extLst>
          </a:blip>
          <a:srcRect t="1614" b="-484"/>
          <a:stretch/>
        </p:blipFill>
        <p:spPr>
          <a:xfrm>
            <a:off x="694174" y="2079681"/>
            <a:ext cx="7619856" cy="4215240"/>
          </a:xfrm>
        </p:spPr>
      </p:pic>
    </p:spTree>
    <p:extLst>
      <p:ext uri="{BB962C8B-B14F-4D97-AF65-F5344CB8AC3E}">
        <p14:creationId xmlns:p14="http://schemas.microsoft.com/office/powerpoint/2010/main" val="1900241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5 Domains of Learning &amp; Development</a:t>
            </a:r>
            <a:endParaRPr lang="en-US" sz="3200" b="1" dirty="0"/>
          </a:p>
        </p:txBody>
      </p:sp>
      <p:sp>
        <p:nvSpPr>
          <p:cNvPr id="9" name="Rectangle 8"/>
          <p:cNvSpPr/>
          <p:nvPr/>
        </p:nvSpPr>
        <p:spPr>
          <a:xfrm>
            <a:off x="3655607" y="1574667"/>
            <a:ext cx="1856232" cy="787533"/>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11" name="Oval 10" hidden="1"/>
          <p:cNvSpPr/>
          <p:nvPr/>
        </p:nvSpPr>
        <p:spPr>
          <a:xfrm>
            <a:off x="4419600" y="3181762"/>
            <a:ext cx="1600199" cy="1600200"/>
          </a:xfrm>
          <a:prstGeom prst="ellipse">
            <a:avLst/>
          </a:prstGeom>
          <a:solidFill>
            <a:srgbClr val="FFC000">
              <a:alpha val="25000"/>
            </a:srgb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grpSp>
        <p:nvGrpSpPr>
          <p:cNvPr id="12" name="Group 11" hidden="1"/>
          <p:cNvGrpSpPr/>
          <p:nvPr/>
        </p:nvGrpSpPr>
        <p:grpSpPr>
          <a:xfrm>
            <a:off x="6231825" y="3178587"/>
            <a:ext cx="1833182" cy="1416273"/>
            <a:chOff x="5559011" y="1201941"/>
            <a:chExt cx="1833182" cy="1416273"/>
          </a:xfrm>
        </p:grpSpPr>
        <p:sp>
          <p:nvSpPr>
            <p:cNvPr id="13" name="Rectangle 12"/>
            <p:cNvSpPr/>
            <p:nvPr/>
          </p:nvSpPr>
          <p:spPr>
            <a:xfrm>
              <a:off x="5727986" y="1452354"/>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14" name="Rectangle 13"/>
            <p:cNvSpPr/>
            <p:nvPr/>
          </p:nvSpPr>
          <p:spPr>
            <a:xfrm>
              <a:off x="5559011" y="1201941"/>
              <a:ext cx="1664207" cy="116586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smtClean="0">
                  <a:solidFill>
                    <a:srgbClr val="000000"/>
                  </a:solidFill>
                  <a:latin typeface="Verdana" charset="0"/>
                </a:rPr>
                <a:t>Cognitive Development</a:t>
              </a:r>
            </a:p>
          </p:txBody>
        </p:sp>
      </p:grpSp>
      <p:pic>
        <p:nvPicPr>
          <p:cNvPr id="1028" name="Picture 4"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3858821"/>
            <a:ext cx="1603375" cy="1603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18" name="Group 17" hidden="1"/>
          <p:cNvGrpSpPr/>
          <p:nvPr/>
        </p:nvGrpSpPr>
        <p:grpSpPr>
          <a:xfrm>
            <a:off x="5870575" y="4675989"/>
            <a:ext cx="2174681" cy="1538075"/>
            <a:chOff x="5366735" y="2733674"/>
            <a:chExt cx="2174681" cy="1538075"/>
          </a:xfrm>
        </p:grpSpPr>
        <p:sp>
          <p:nvSpPr>
            <p:cNvPr id="19" name="Rectangle 18"/>
            <p:cNvSpPr/>
            <p:nvPr/>
          </p:nvSpPr>
          <p:spPr>
            <a:xfrm>
              <a:off x="5366735" y="3151603"/>
              <a:ext cx="2025457" cy="1120146"/>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20" name="Rectangle 19"/>
            <p:cNvSpPr/>
            <p:nvPr/>
          </p:nvSpPr>
          <p:spPr>
            <a:xfrm>
              <a:off x="5515959" y="2733674"/>
              <a:ext cx="2025457" cy="1120146"/>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600" b="1" dirty="0" smtClean="0">
                  <a:solidFill>
                    <a:srgbClr val="000000"/>
                  </a:solidFill>
                  <a:latin typeface="Verdana" charset="0"/>
                </a:rPr>
                <a:t>Language Development</a:t>
              </a:r>
            </a:p>
            <a:p>
              <a:pPr algn="ctr" eaLnBrk="0" fontAlgn="base" hangingPunct="0">
                <a:spcBef>
                  <a:spcPct val="0"/>
                </a:spcBef>
                <a:spcAft>
                  <a:spcPct val="0"/>
                </a:spcAft>
              </a:pPr>
              <a:r>
                <a:rPr lang="en-US" sz="1600" b="1" dirty="0" smtClean="0">
                  <a:solidFill>
                    <a:srgbClr val="000000"/>
                  </a:solidFill>
                  <a:latin typeface="Verdana" charset="0"/>
                </a:rPr>
                <a:t>&amp; Communication</a:t>
              </a:r>
            </a:p>
          </p:txBody>
        </p:sp>
      </p:grpSp>
      <p:pic>
        <p:nvPicPr>
          <p:cNvPr id="1029" name="Picture 5"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47107" y="3856476"/>
            <a:ext cx="1603375" cy="1603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22" name="Group 21" hidden="1"/>
          <p:cNvGrpSpPr/>
          <p:nvPr/>
        </p:nvGrpSpPr>
        <p:grpSpPr>
          <a:xfrm>
            <a:off x="1528817" y="4698849"/>
            <a:ext cx="1664207" cy="1319314"/>
            <a:chOff x="1322832" y="2975292"/>
            <a:chExt cx="1664207" cy="1319314"/>
          </a:xfrm>
        </p:grpSpPr>
        <p:sp>
          <p:nvSpPr>
            <p:cNvPr id="23" name="Rectangle 22"/>
            <p:cNvSpPr/>
            <p:nvPr/>
          </p:nvSpPr>
          <p:spPr>
            <a:xfrm>
              <a:off x="1322832" y="3128746"/>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24" name="Rectangle 23"/>
            <p:cNvSpPr/>
            <p:nvPr/>
          </p:nvSpPr>
          <p:spPr>
            <a:xfrm>
              <a:off x="1322832" y="2975292"/>
              <a:ext cx="1664207" cy="116586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smtClean="0">
                  <a:solidFill>
                    <a:srgbClr val="000000"/>
                  </a:solidFill>
                  <a:latin typeface="Verdana" charset="0"/>
                </a:rPr>
                <a:t>Health &amp;</a:t>
              </a:r>
            </a:p>
            <a:p>
              <a:pPr algn="ctr" eaLnBrk="0" fontAlgn="base" hangingPunct="0">
                <a:spcBef>
                  <a:spcPct val="0"/>
                </a:spcBef>
                <a:spcAft>
                  <a:spcPct val="0"/>
                </a:spcAft>
              </a:pPr>
              <a:r>
                <a:rPr lang="en-US" sz="1700" b="1" dirty="0" smtClean="0">
                  <a:solidFill>
                    <a:srgbClr val="000000"/>
                  </a:solidFill>
                  <a:latin typeface="Verdana" charset="0"/>
                </a:rPr>
                <a:t>Physical Development</a:t>
              </a:r>
            </a:p>
          </p:txBody>
        </p:sp>
      </p:grpSp>
      <p:pic>
        <p:nvPicPr>
          <p:cNvPr id="1030" name="Picture 6"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93024" y="3178587"/>
            <a:ext cx="1603375" cy="1603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26" name="Group 25" hidden="1"/>
          <p:cNvGrpSpPr/>
          <p:nvPr/>
        </p:nvGrpSpPr>
        <p:grpSpPr>
          <a:xfrm>
            <a:off x="1467857" y="3063240"/>
            <a:ext cx="1680619" cy="1378511"/>
            <a:chOff x="1127374" y="1417320"/>
            <a:chExt cx="1680619" cy="1378511"/>
          </a:xfrm>
        </p:grpSpPr>
        <p:sp>
          <p:nvSpPr>
            <p:cNvPr id="27" name="Rectangle 26"/>
            <p:cNvSpPr/>
            <p:nvPr/>
          </p:nvSpPr>
          <p:spPr>
            <a:xfrm>
              <a:off x="1143786" y="1417320"/>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28" name="Rectangle 27"/>
            <p:cNvSpPr/>
            <p:nvPr/>
          </p:nvSpPr>
          <p:spPr>
            <a:xfrm>
              <a:off x="1127374" y="1629971"/>
              <a:ext cx="1664207" cy="116586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smtClean="0">
                  <a:solidFill>
                    <a:srgbClr val="000000"/>
                  </a:solidFill>
                  <a:latin typeface="Verdana" charset="0"/>
                </a:rPr>
                <a:t>Emotional &amp;</a:t>
              </a:r>
            </a:p>
            <a:p>
              <a:pPr algn="ctr" eaLnBrk="0" fontAlgn="base" hangingPunct="0">
                <a:spcBef>
                  <a:spcPct val="0"/>
                </a:spcBef>
                <a:spcAft>
                  <a:spcPct val="0"/>
                </a:spcAft>
              </a:pPr>
              <a:r>
                <a:rPr lang="en-US" sz="1700" b="1" dirty="0" smtClean="0">
                  <a:solidFill>
                    <a:srgbClr val="000000"/>
                  </a:solidFill>
                  <a:latin typeface="Verdana" charset="0"/>
                </a:rPr>
                <a:t>Social Development</a:t>
              </a:r>
            </a:p>
          </p:txBody>
        </p:sp>
      </p:grpSp>
      <p:sp>
        <p:nvSpPr>
          <p:cNvPr id="25" name="Content Placeholder 2"/>
          <p:cNvSpPr txBox="1">
            <a:spLocks/>
          </p:cNvSpPr>
          <p:nvPr/>
        </p:nvSpPr>
        <p:spPr bwMode="auto">
          <a:xfrm>
            <a:off x="316522" y="1676631"/>
            <a:ext cx="5554053" cy="485325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60000"/>
              </a:spcBef>
              <a:spcAft>
                <a:spcPct val="0"/>
              </a:spcAft>
              <a:buChar char="•"/>
              <a:defRPr sz="3200">
                <a:solidFill>
                  <a:srgbClr val="63554C"/>
                </a:solidFill>
                <a:latin typeface="+mn-lt"/>
                <a:ea typeface="+mn-ea"/>
                <a:cs typeface="ＭＳ Ｐゴシック" charset="0"/>
              </a:defRPr>
            </a:lvl1pPr>
            <a:lvl2pPr marL="742950" indent="-285750" algn="l" rtl="0" eaLnBrk="0" fontAlgn="base" hangingPunct="0">
              <a:spcBef>
                <a:spcPct val="60000"/>
              </a:spcBef>
              <a:spcAft>
                <a:spcPct val="0"/>
              </a:spcAft>
              <a:buChar char="–"/>
              <a:defRPr sz="2800">
                <a:solidFill>
                  <a:srgbClr val="63554C"/>
                </a:solidFill>
                <a:latin typeface="+mn-lt"/>
                <a:ea typeface="+mn-ea"/>
              </a:defRPr>
            </a:lvl2pPr>
            <a:lvl3pPr marL="1085850" indent="-228600" algn="l" rtl="0" eaLnBrk="0" fontAlgn="base" hangingPunct="0">
              <a:spcBef>
                <a:spcPct val="60000"/>
              </a:spcBef>
              <a:spcAft>
                <a:spcPct val="0"/>
              </a:spcAft>
              <a:buChar char="•"/>
              <a:defRPr sz="2400">
                <a:solidFill>
                  <a:srgbClr val="63554C"/>
                </a:solidFill>
                <a:latin typeface="+mn-lt"/>
                <a:ea typeface="+mn-ea"/>
              </a:defRPr>
            </a:lvl3pPr>
            <a:lvl4pPr marL="1428750" indent="-228600" algn="l" rtl="0" eaLnBrk="0" fontAlgn="base" hangingPunct="0">
              <a:spcBef>
                <a:spcPct val="60000"/>
              </a:spcBef>
              <a:spcAft>
                <a:spcPct val="0"/>
              </a:spcAft>
              <a:buChar char="–"/>
              <a:defRPr sz="2000">
                <a:solidFill>
                  <a:srgbClr val="63554C"/>
                </a:solidFill>
                <a:latin typeface="+mn-lt"/>
                <a:ea typeface="+mn-ea"/>
              </a:defRPr>
            </a:lvl4pPr>
            <a:lvl5pPr marL="1771650" indent="-228600" algn="l" rtl="0" eaLnBrk="0" fontAlgn="base" hangingPunct="0">
              <a:spcBef>
                <a:spcPct val="60000"/>
              </a:spcBef>
              <a:spcAft>
                <a:spcPct val="0"/>
              </a:spcAft>
              <a:buChar char="»"/>
              <a:defRPr sz="2000">
                <a:solidFill>
                  <a:srgbClr val="63554C"/>
                </a:solidFill>
                <a:latin typeface="+mn-lt"/>
                <a:ea typeface="+mn-ea"/>
              </a:defRPr>
            </a:lvl5pPr>
            <a:lvl6pPr marL="2514600" indent="-228600" algn="l" rtl="0" fontAlgn="base">
              <a:spcBef>
                <a:spcPct val="20000"/>
              </a:spcBef>
              <a:spcAft>
                <a:spcPct val="0"/>
              </a:spcAft>
              <a:buChar char="»"/>
              <a:defRPr sz="2000">
                <a:solidFill>
                  <a:srgbClr val="173962"/>
                </a:solidFill>
                <a:latin typeface="+mn-lt"/>
                <a:ea typeface="+mn-ea"/>
              </a:defRPr>
            </a:lvl6pPr>
            <a:lvl7pPr marL="2971800" indent="-228600" algn="l" rtl="0" fontAlgn="base">
              <a:spcBef>
                <a:spcPct val="20000"/>
              </a:spcBef>
              <a:spcAft>
                <a:spcPct val="0"/>
              </a:spcAft>
              <a:buChar char="»"/>
              <a:defRPr sz="2000">
                <a:solidFill>
                  <a:srgbClr val="173962"/>
                </a:solidFill>
                <a:latin typeface="+mn-lt"/>
                <a:ea typeface="+mn-ea"/>
              </a:defRPr>
            </a:lvl7pPr>
            <a:lvl8pPr marL="3429000" indent="-228600" algn="l" rtl="0" fontAlgn="base">
              <a:spcBef>
                <a:spcPct val="20000"/>
              </a:spcBef>
              <a:spcAft>
                <a:spcPct val="0"/>
              </a:spcAft>
              <a:buChar char="»"/>
              <a:defRPr sz="2000">
                <a:solidFill>
                  <a:srgbClr val="173962"/>
                </a:solidFill>
                <a:latin typeface="+mn-lt"/>
                <a:ea typeface="+mn-ea"/>
              </a:defRPr>
            </a:lvl8pPr>
            <a:lvl9pPr marL="3886200" indent="-228600" algn="l" rtl="0" fontAlgn="base">
              <a:spcBef>
                <a:spcPct val="20000"/>
              </a:spcBef>
              <a:spcAft>
                <a:spcPct val="0"/>
              </a:spcAft>
              <a:buChar char="»"/>
              <a:defRPr sz="2000">
                <a:solidFill>
                  <a:srgbClr val="173962"/>
                </a:solidFill>
                <a:latin typeface="+mn-lt"/>
                <a:ea typeface="+mn-ea"/>
              </a:defRPr>
            </a:lvl9pPr>
          </a:lstStyle>
          <a:p>
            <a:pPr marL="0" indent="0">
              <a:buFontTx/>
              <a:buNone/>
            </a:pPr>
            <a:r>
              <a:rPr lang="en-US" sz="1800" b="1" dirty="0" smtClean="0">
                <a:solidFill>
                  <a:schemeClr val="tx1"/>
                </a:solidFill>
                <a:latin typeface="MyriadPro-Regular"/>
              </a:rPr>
              <a:t>Approaches to Learning Definition</a:t>
            </a:r>
          </a:p>
          <a:p>
            <a:pPr lvl="0"/>
            <a:r>
              <a:rPr lang="en-US" sz="2000" dirty="0" smtClean="0"/>
              <a:t>Focuses on how children learn and includes children’s attitudes toward and interest in learning.</a:t>
            </a:r>
          </a:p>
          <a:p>
            <a:pPr lvl="1"/>
            <a:r>
              <a:rPr lang="en-US" sz="1600" dirty="0" smtClean="0"/>
              <a:t>Curiosity</a:t>
            </a:r>
          </a:p>
          <a:p>
            <a:pPr lvl="1"/>
            <a:r>
              <a:rPr lang="en-US" sz="1600" dirty="0" smtClean="0"/>
              <a:t>Planning</a:t>
            </a:r>
          </a:p>
          <a:p>
            <a:pPr lvl="1"/>
            <a:r>
              <a:rPr lang="en-US" sz="1600" dirty="0" smtClean="0"/>
              <a:t>Flexibility</a:t>
            </a:r>
          </a:p>
          <a:p>
            <a:pPr lvl="1"/>
            <a:r>
              <a:rPr lang="en-US" sz="1600" dirty="0" smtClean="0"/>
              <a:t>Motivation</a:t>
            </a:r>
          </a:p>
          <a:p>
            <a:pPr lvl="1"/>
            <a:r>
              <a:rPr lang="en-US" sz="1600" dirty="0" smtClean="0"/>
              <a:t>Focus</a:t>
            </a:r>
          </a:p>
          <a:p>
            <a:pPr lvl="1"/>
            <a:r>
              <a:rPr lang="en-US" sz="1600" dirty="0" smtClean="0"/>
              <a:t>Problem-solving</a:t>
            </a:r>
          </a:p>
          <a:p>
            <a:pPr lvl="1"/>
            <a:r>
              <a:rPr lang="en-US" sz="1600" dirty="0" smtClean="0"/>
              <a:t>Persistence</a:t>
            </a:r>
          </a:p>
        </p:txBody>
      </p:sp>
      <p:sp>
        <p:nvSpPr>
          <p:cNvPr id="31" name="Rectangle 30" hidden="1"/>
          <p:cNvSpPr/>
          <p:nvPr/>
        </p:nvSpPr>
        <p:spPr>
          <a:xfrm>
            <a:off x="6553200" y="1981200"/>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grpSp>
        <p:nvGrpSpPr>
          <p:cNvPr id="33" name="Group 32"/>
          <p:cNvGrpSpPr/>
          <p:nvPr/>
        </p:nvGrpSpPr>
        <p:grpSpPr>
          <a:xfrm>
            <a:off x="6629939" y="2529840"/>
            <a:ext cx="1856232" cy="1066800"/>
            <a:chOff x="3249966" y="73125"/>
            <a:chExt cx="1856232" cy="1455420"/>
          </a:xfrm>
        </p:grpSpPr>
        <p:sp>
          <p:nvSpPr>
            <p:cNvPr id="34" name="Rectangle 33"/>
            <p:cNvSpPr/>
            <p:nvPr/>
          </p:nvSpPr>
          <p:spPr>
            <a:xfrm>
              <a:off x="3249966" y="454125"/>
              <a:ext cx="1856232" cy="107442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35" name="Rectangle 34"/>
            <p:cNvSpPr/>
            <p:nvPr/>
          </p:nvSpPr>
          <p:spPr>
            <a:xfrm>
              <a:off x="3249966" y="73125"/>
              <a:ext cx="1856232" cy="145542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smtClean="0">
                  <a:solidFill>
                    <a:schemeClr val="bg1">
                      <a:lumMod val="75000"/>
                    </a:schemeClr>
                  </a:solidFill>
                  <a:latin typeface="Verdana" charset="0"/>
                </a:rPr>
                <a:t>Approaches to Learning</a:t>
              </a:r>
            </a:p>
          </p:txBody>
        </p:sp>
      </p:grpSp>
      <p:pic>
        <p:nvPicPr>
          <p:cNvPr id="36" name="Picture 3"/>
          <p:cNvPicPr>
            <a:picLocks noGrp="1" noChangeAspect="1" noChangeArrowheads="1"/>
          </p:cNvPicPr>
          <p:nvPr>
            <p:ph idx="1"/>
          </p:nvPr>
        </p:nvPicPr>
        <p:blipFill>
          <a:blip r:embed="rId6">
            <a:alphaModFix amt="66000"/>
            <a:extLst>
              <a:ext uri="{28A0092B-C50C-407E-A947-70E740481C1C}">
                <a14:useLocalDpi xmlns:a14="http://schemas.microsoft.com/office/drawing/2010/main" val="0"/>
              </a:ext>
            </a:extLst>
          </a:blip>
          <a:srcRect/>
          <a:stretch>
            <a:fillRect/>
          </a:stretch>
        </p:blipFill>
        <p:spPr bwMode="auto">
          <a:xfrm>
            <a:off x="6553200" y="3275931"/>
            <a:ext cx="1932971" cy="204349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41245841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028"/>
                                        </p:tgtEl>
                                        <p:attrNameLst>
                                          <p:attrName>style.visibility</p:attrName>
                                        </p:attrNameLst>
                                      </p:cBhvr>
                                      <p:to>
                                        <p:strVal val="visible"/>
                                      </p:to>
                                    </p:set>
                                    <p:anim calcmode="lin" valueType="num">
                                      <p:cBhvr additive="base">
                                        <p:cTn id="17" dur="500" fill="hold"/>
                                        <p:tgtEl>
                                          <p:spTgt spid="1028"/>
                                        </p:tgtEl>
                                        <p:attrNameLst>
                                          <p:attrName>ppt_x</p:attrName>
                                        </p:attrNameLst>
                                      </p:cBhvr>
                                      <p:tavLst>
                                        <p:tav tm="0">
                                          <p:val>
                                            <p:strVal val="#ppt_x"/>
                                          </p:val>
                                        </p:tav>
                                        <p:tav tm="100000">
                                          <p:val>
                                            <p:strVal val="#ppt_x"/>
                                          </p:val>
                                        </p:tav>
                                      </p:tavLst>
                                    </p:anim>
                                    <p:anim calcmode="lin" valueType="num">
                                      <p:cBhvr additive="base">
                                        <p:cTn id="18" dur="500" fill="hold"/>
                                        <p:tgtEl>
                                          <p:spTgt spid="1028"/>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additive="base">
                                        <p:cTn id="21" dur="500" fill="hold"/>
                                        <p:tgtEl>
                                          <p:spTgt spid="18"/>
                                        </p:tgtEl>
                                        <p:attrNameLst>
                                          <p:attrName>ppt_x</p:attrName>
                                        </p:attrNameLst>
                                      </p:cBhvr>
                                      <p:tavLst>
                                        <p:tav tm="0">
                                          <p:val>
                                            <p:strVal val="#ppt_x"/>
                                          </p:val>
                                        </p:tav>
                                        <p:tav tm="100000">
                                          <p:val>
                                            <p:strVal val="#ppt_x"/>
                                          </p:val>
                                        </p:tav>
                                      </p:tavLst>
                                    </p:anim>
                                    <p:anim calcmode="lin" valueType="num">
                                      <p:cBhvr additive="base">
                                        <p:cTn id="2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029"/>
                                        </p:tgtEl>
                                        <p:attrNameLst>
                                          <p:attrName>style.visibility</p:attrName>
                                        </p:attrNameLst>
                                      </p:cBhvr>
                                      <p:to>
                                        <p:strVal val="visible"/>
                                      </p:to>
                                    </p:set>
                                    <p:anim calcmode="lin" valueType="num">
                                      <p:cBhvr additive="base">
                                        <p:cTn id="27" dur="500" fill="hold"/>
                                        <p:tgtEl>
                                          <p:spTgt spid="1029"/>
                                        </p:tgtEl>
                                        <p:attrNameLst>
                                          <p:attrName>ppt_x</p:attrName>
                                        </p:attrNameLst>
                                      </p:cBhvr>
                                      <p:tavLst>
                                        <p:tav tm="0">
                                          <p:val>
                                            <p:strVal val="#ppt_x"/>
                                          </p:val>
                                        </p:tav>
                                        <p:tav tm="100000">
                                          <p:val>
                                            <p:strVal val="#ppt_x"/>
                                          </p:val>
                                        </p:tav>
                                      </p:tavLst>
                                    </p:anim>
                                    <p:anim calcmode="lin" valueType="num">
                                      <p:cBhvr additive="base">
                                        <p:cTn id="28" dur="500" fill="hold"/>
                                        <p:tgtEl>
                                          <p:spTgt spid="1029"/>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500" fill="hold"/>
                                        <p:tgtEl>
                                          <p:spTgt spid="22"/>
                                        </p:tgtEl>
                                        <p:attrNameLst>
                                          <p:attrName>ppt_x</p:attrName>
                                        </p:attrNameLst>
                                      </p:cBhvr>
                                      <p:tavLst>
                                        <p:tav tm="0">
                                          <p:val>
                                            <p:strVal val="#ppt_x"/>
                                          </p:val>
                                        </p:tav>
                                        <p:tav tm="100000">
                                          <p:val>
                                            <p:strVal val="#ppt_x"/>
                                          </p:val>
                                        </p:tav>
                                      </p:tavLst>
                                    </p:anim>
                                    <p:anim calcmode="lin" valueType="num">
                                      <p:cBhvr additive="base">
                                        <p:cTn id="3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30"/>
                                        </p:tgtEl>
                                        <p:attrNameLst>
                                          <p:attrName>style.visibility</p:attrName>
                                        </p:attrNameLst>
                                      </p:cBhvr>
                                      <p:to>
                                        <p:strVal val="visible"/>
                                      </p:to>
                                    </p:set>
                                    <p:anim calcmode="lin" valueType="num">
                                      <p:cBhvr additive="base">
                                        <p:cTn id="37" dur="500" fill="hold"/>
                                        <p:tgtEl>
                                          <p:spTgt spid="1030"/>
                                        </p:tgtEl>
                                        <p:attrNameLst>
                                          <p:attrName>ppt_x</p:attrName>
                                        </p:attrNameLst>
                                      </p:cBhvr>
                                      <p:tavLst>
                                        <p:tav tm="0">
                                          <p:val>
                                            <p:strVal val="#ppt_x"/>
                                          </p:val>
                                        </p:tav>
                                        <p:tav tm="100000">
                                          <p:val>
                                            <p:strVal val="#ppt_x"/>
                                          </p:val>
                                        </p:tav>
                                      </p:tavLst>
                                    </p:anim>
                                    <p:anim calcmode="lin" valueType="num">
                                      <p:cBhvr additive="base">
                                        <p:cTn id="38" dur="500" fill="hold"/>
                                        <p:tgtEl>
                                          <p:spTgt spid="1030"/>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6"/>
                                        </p:tgtEl>
                                        <p:attrNameLst>
                                          <p:attrName>style.visibility</p:attrName>
                                        </p:attrNameLst>
                                      </p:cBhvr>
                                      <p:to>
                                        <p:strVal val="visible"/>
                                      </p:to>
                                    </p:set>
                                    <p:anim calcmode="lin" valueType="num">
                                      <p:cBhvr additive="base">
                                        <p:cTn id="41" dur="500" fill="hold"/>
                                        <p:tgtEl>
                                          <p:spTgt spid="26"/>
                                        </p:tgtEl>
                                        <p:attrNameLst>
                                          <p:attrName>ppt_x</p:attrName>
                                        </p:attrNameLst>
                                      </p:cBhvr>
                                      <p:tavLst>
                                        <p:tav tm="0">
                                          <p:val>
                                            <p:strVal val="#ppt_x"/>
                                          </p:val>
                                        </p:tav>
                                        <p:tav tm="100000">
                                          <p:val>
                                            <p:strVal val="#ppt_x"/>
                                          </p:val>
                                        </p:tav>
                                      </p:tavLst>
                                    </p:anim>
                                    <p:anim calcmode="lin" valueType="num">
                                      <p:cBhvr additive="base">
                                        <p:cTn id="4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5 Domains of Learning &amp; Development</a:t>
            </a:r>
            <a:endParaRPr lang="en-US" sz="3200" dirty="0"/>
          </a:p>
        </p:txBody>
      </p:sp>
      <p:grpSp>
        <p:nvGrpSpPr>
          <p:cNvPr id="8" name="Group 7"/>
          <p:cNvGrpSpPr/>
          <p:nvPr/>
        </p:nvGrpSpPr>
        <p:grpSpPr>
          <a:xfrm>
            <a:off x="6696966" y="2062714"/>
            <a:ext cx="1856232" cy="1066800"/>
            <a:chOff x="3249966" y="73125"/>
            <a:chExt cx="1856232" cy="1455420"/>
          </a:xfrm>
        </p:grpSpPr>
        <p:sp>
          <p:nvSpPr>
            <p:cNvPr id="9" name="Rectangle 8"/>
            <p:cNvSpPr/>
            <p:nvPr/>
          </p:nvSpPr>
          <p:spPr>
            <a:xfrm>
              <a:off x="3249966" y="454125"/>
              <a:ext cx="1856232" cy="107442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10" name="Rectangle 9"/>
            <p:cNvSpPr/>
            <p:nvPr/>
          </p:nvSpPr>
          <p:spPr>
            <a:xfrm>
              <a:off x="3249966" y="73125"/>
              <a:ext cx="1856232" cy="145542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smtClean="0">
                  <a:solidFill>
                    <a:srgbClr val="BFBFBF"/>
                  </a:solidFill>
                  <a:latin typeface="Verdana" charset="0"/>
                </a:rPr>
                <a:t>Approaches to Learning</a:t>
              </a:r>
            </a:p>
          </p:txBody>
        </p:sp>
      </p:grpSp>
      <p:sp>
        <p:nvSpPr>
          <p:cNvPr id="11" name="Oval 10" hidden="1"/>
          <p:cNvSpPr/>
          <p:nvPr/>
        </p:nvSpPr>
        <p:spPr>
          <a:xfrm>
            <a:off x="4419600" y="3181762"/>
            <a:ext cx="1600199" cy="1600200"/>
          </a:xfrm>
          <a:prstGeom prst="ellipse">
            <a:avLst/>
          </a:prstGeom>
          <a:solidFill>
            <a:srgbClr val="FFC000">
              <a:alpha val="25000"/>
            </a:srgb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grpSp>
        <p:nvGrpSpPr>
          <p:cNvPr id="12" name="Group 11" hidden="1"/>
          <p:cNvGrpSpPr/>
          <p:nvPr/>
        </p:nvGrpSpPr>
        <p:grpSpPr>
          <a:xfrm>
            <a:off x="6231825" y="3178587"/>
            <a:ext cx="1833182" cy="1416273"/>
            <a:chOff x="5559011" y="1201941"/>
            <a:chExt cx="1833182" cy="1416273"/>
          </a:xfrm>
        </p:grpSpPr>
        <p:sp>
          <p:nvSpPr>
            <p:cNvPr id="13" name="Rectangle 12"/>
            <p:cNvSpPr/>
            <p:nvPr/>
          </p:nvSpPr>
          <p:spPr>
            <a:xfrm>
              <a:off x="5727986" y="1452354"/>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14" name="Rectangle 13"/>
            <p:cNvSpPr/>
            <p:nvPr/>
          </p:nvSpPr>
          <p:spPr>
            <a:xfrm>
              <a:off x="5559011" y="1201941"/>
              <a:ext cx="1664207" cy="116586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smtClean="0">
                  <a:solidFill>
                    <a:srgbClr val="000000"/>
                  </a:solidFill>
                  <a:latin typeface="Verdana" charset="0"/>
                </a:rPr>
                <a:t>Cognitive Development</a:t>
              </a:r>
            </a:p>
          </p:txBody>
        </p:sp>
      </p:grpSp>
      <p:pic>
        <p:nvPicPr>
          <p:cNvPr id="1027" name="Picture 3"/>
          <p:cNvPicPr>
            <a:picLocks noGrp="1" noChangeAspect="1" noChangeArrowheads="1"/>
          </p:cNvPicPr>
          <p:nvPr>
            <p:ph idx="1"/>
          </p:nvPr>
        </p:nvPicPr>
        <p:blipFill>
          <a:blip r:embed="rId3">
            <a:alphaModFix amt="52000"/>
            <a:extLst>
              <a:ext uri="{28A0092B-C50C-407E-A947-70E740481C1C}">
                <a14:useLocalDpi xmlns:a14="http://schemas.microsoft.com/office/drawing/2010/main" val="0"/>
              </a:ext>
            </a:extLst>
          </a:blip>
          <a:srcRect/>
          <a:stretch>
            <a:fillRect/>
          </a:stretch>
        </p:blipFill>
        <p:spPr bwMode="auto">
          <a:xfrm>
            <a:off x="6620227" y="2808805"/>
            <a:ext cx="1932971" cy="204349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8" name="Picture 4"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3858821"/>
            <a:ext cx="1603375" cy="1603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18" name="Group 17" hidden="1"/>
          <p:cNvGrpSpPr/>
          <p:nvPr/>
        </p:nvGrpSpPr>
        <p:grpSpPr>
          <a:xfrm>
            <a:off x="5870575" y="4675989"/>
            <a:ext cx="2174681" cy="1538075"/>
            <a:chOff x="5366735" y="2733674"/>
            <a:chExt cx="2174681" cy="1538075"/>
          </a:xfrm>
        </p:grpSpPr>
        <p:sp>
          <p:nvSpPr>
            <p:cNvPr id="19" name="Rectangle 18"/>
            <p:cNvSpPr/>
            <p:nvPr/>
          </p:nvSpPr>
          <p:spPr>
            <a:xfrm>
              <a:off x="5366735" y="3151603"/>
              <a:ext cx="2025457" cy="1120146"/>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20" name="Rectangle 19"/>
            <p:cNvSpPr/>
            <p:nvPr/>
          </p:nvSpPr>
          <p:spPr>
            <a:xfrm>
              <a:off x="5515959" y="2733674"/>
              <a:ext cx="2025457" cy="1120146"/>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600" b="1" dirty="0" smtClean="0">
                  <a:solidFill>
                    <a:srgbClr val="000000"/>
                  </a:solidFill>
                  <a:latin typeface="Verdana" charset="0"/>
                </a:rPr>
                <a:t>Language Development</a:t>
              </a:r>
            </a:p>
            <a:p>
              <a:pPr algn="ctr" eaLnBrk="0" fontAlgn="base" hangingPunct="0">
                <a:spcBef>
                  <a:spcPct val="0"/>
                </a:spcBef>
                <a:spcAft>
                  <a:spcPct val="0"/>
                </a:spcAft>
              </a:pPr>
              <a:r>
                <a:rPr lang="en-US" sz="1600" b="1" dirty="0" smtClean="0">
                  <a:solidFill>
                    <a:srgbClr val="000000"/>
                  </a:solidFill>
                  <a:latin typeface="Verdana" charset="0"/>
                </a:rPr>
                <a:t>&amp; Communication</a:t>
              </a:r>
            </a:p>
          </p:txBody>
        </p:sp>
      </p:grpSp>
      <p:pic>
        <p:nvPicPr>
          <p:cNvPr id="1029" name="Picture 5"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47107" y="3856476"/>
            <a:ext cx="1603375" cy="1603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22" name="Group 21" hidden="1"/>
          <p:cNvGrpSpPr/>
          <p:nvPr/>
        </p:nvGrpSpPr>
        <p:grpSpPr>
          <a:xfrm>
            <a:off x="1528817" y="4698849"/>
            <a:ext cx="1664207" cy="1319314"/>
            <a:chOff x="1322832" y="2975292"/>
            <a:chExt cx="1664207" cy="1319314"/>
          </a:xfrm>
        </p:grpSpPr>
        <p:sp>
          <p:nvSpPr>
            <p:cNvPr id="23" name="Rectangle 22"/>
            <p:cNvSpPr/>
            <p:nvPr/>
          </p:nvSpPr>
          <p:spPr>
            <a:xfrm>
              <a:off x="1322832" y="3128746"/>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24" name="Rectangle 23"/>
            <p:cNvSpPr/>
            <p:nvPr/>
          </p:nvSpPr>
          <p:spPr>
            <a:xfrm>
              <a:off x="1322832" y="2975292"/>
              <a:ext cx="1664207" cy="116586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smtClean="0">
                  <a:solidFill>
                    <a:srgbClr val="000000"/>
                  </a:solidFill>
                  <a:latin typeface="Verdana" charset="0"/>
                </a:rPr>
                <a:t>Health &amp;</a:t>
              </a:r>
            </a:p>
            <a:p>
              <a:pPr algn="ctr" eaLnBrk="0" fontAlgn="base" hangingPunct="0">
                <a:spcBef>
                  <a:spcPct val="0"/>
                </a:spcBef>
                <a:spcAft>
                  <a:spcPct val="0"/>
                </a:spcAft>
              </a:pPr>
              <a:r>
                <a:rPr lang="en-US" sz="1700" b="1" dirty="0" smtClean="0">
                  <a:solidFill>
                    <a:srgbClr val="000000"/>
                  </a:solidFill>
                  <a:latin typeface="Verdana" charset="0"/>
                </a:rPr>
                <a:t>Physical Development</a:t>
              </a:r>
            </a:p>
          </p:txBody>
        </p:sp>
      </p:grpSp>
      <p:pic>
        <p:nvPicPr>
          <p:cNvPr id="1030" name="Picture 6"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93024" y="3178587"/>
            <a:ext cx="1603375" cy="1603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26" name="Group 25" hidden="1"/>
          <p:cNvGrpSpPr/>
          <p:nvPr/>
        </p:nvGrpSpPr>
        <p:grpSpPr>
          <a:xfrm>
            <a:off x="1467857" y="3063240"/>
            <a:ext cx="1680619" cy="1378511"/>
            <a:chOff x="1127374" y="1417320"/>
            <a:chExt cx="1680619" cy="1378511"/>
          </a:xfrm>
        </p:grpSpPr>
        <p:sp>
          <p:nvSpPr>
            <p:cNvPr id="27" name="Rectangle 26"/>
            <p:cNvSpPr/>
            <p:nvPr/>
          </p:nvSpPr>
          <p:spPr>
            <a:xfrm>
              <a:off x="1143786" y="1417320"/>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28" name="Rectangle 27"/>
            <p:cNvSpPr/>
            <p:nvPr/>
          </p:nvSpPr>
          <p:spPr>
            <a:xfrm>
              <a:off x="1127374" y="1629971"/>
              <a:ext cx="1664207" cy="116586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smtClean="0">
                  <a:solidFill>
                    <a:srgbClr val="000000"/>
                  </a:solidFill>
                  <a:latin typeface="Verdana" charset="0"/>
                </a:rPr>
                <a:t>Emotional &amp;</a:t>
              </a:r>
            </a:p>
            <a:p>
              <a:pPr algn="ctr" eaLnBrk="0" fontAlgn="base" hangingPunct="0">
                <a:spcBef>
                  <a:spcPct val="0"/>
                </a:spcBef>
                <a:spcAft>
                  <a:spcPct val="0"/>
                </a:spcAft>
              </a:pPr>
              <a:r>
                <a:rPr lang="en-US" sz="1700" b="1" dirty="0" smtClean="0">
                  <a:solidFill>
                    <a:srgbClr val="000000"/>
                  </a:solidFill>
                  <a:latin typeface="Verdana" charset="0"/>
                </a:rPr>
                <a:t>Social Development</a:t>
              </a:r>
            </a:p>
          </p:txBody>
        </p:sp>
      </p:grpSp>
      <p:sp>
        <p:nvSpPr>
          <p:cNvPr id="25" name="Content Placeholder 2"/>
          <p:cNvSpPr txBox="1">
            <a:spLocks/>
          </p:cNvSpPr>
          <p:nvPr/>
        </p:nvSpPr>
        <p:spPr bwMode="auto">
          <a:xfrm>
            <a:off x="316524" y="1718131"/>
            <a:ext cx="5915302" cy="466960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60000"/>
              </a:spcBef>
              <a:spcAft>
                <a:spcPct val="0"/>
              </a:spcAft>
              <a:buChar char="•"/>
              <a:defRPr sz="3200">
                <a:solidFill>
                  <a:srgbClr val="63554C"/>
                </a:solidFill>
                <a:latin typeface="+mn-lt"/>
                <a:ea typeface="+mn-ea"/>
                <a:cs typeface="ＭＳ Ｐゴシック" charset="0"/>
              </a:defRPr>
            </a:lvl1pPr>
            <a:lvl2pPr marL="742950" indent="-285750" algn="l" rtl="0" eaLnBrk="0" fontAlgn="base" hangingPunct="0">
              <a:spcBef>
                <a:spcPct val="60000"/>
              </a:spcBef>
              <a:spcAft>
                <a:spcPct val="0"/>
              </a:spcAft>
              <a:buChar char="–"/>
              <a:defRPr sz="2800">
                <a:solidFill>
                  <a:srgbClr val="63554C"/>
                </a:solidFill>
                <a:latin typeface="+mn-lt"/>
                <a:ea typeface="+mn-ea"/>
              </a:defRPr>
            </a:lvl2pPr>
            <a:lvl3pPr marL="1085850" indent="-228600" algn="l" rtl="0" eaLnBrk="0" fontAlgn="base" hangingPunct="0">
              <a:spcBef>
                <a:spcPct val="60000"/>
              </a:spcBef>
              <a:spcAft>
                <a:spcPct val="0"/>
              </a:spcAft>
              <a:buChar char="•"/>
              <a:defRPr sz="2400">
                <a:solidFill>
                  <a:srgbClr val="63554C"/>
                </a:solidFill>
                <a:latin typeface="+mn-lt"/>
                <a:ea typeface="+mn-ea"/>
              </a:defRPr>
            </a:lvl3pPr>
            <a:lvl4pPr marL="1428750" indent="-228600" algn="l" rtl="0" eaLnBrk="0" fontAlgn="base" hangingPunct="0">
              <a:spcBef>
                <a:spcPct val="60000"/>
              </a:spcBef>
              <a:spcAft>
                <a:spcPct val="0"/>
              </a:spcAft>
              <a:buChar char="–"/>
              <a:defRPr sz="2000">
                <a:solidFill>
                  <a:srgbClr val="63554C"/>
                </a:solidFill>
                <a:latin typeface="+mn-lt"/>
                <a:ea typeface="+mn-ea"/>
              </a:defRPr>
            </a:lvl4pPr>
            <a:lvl5pPr marL="1771650" indent="-228600" algn="l" rtl="0" eaLnBrk="0" fontAlgn="base" hangingPunct="0">
              <a:spcBef>
                <a:spcPct val="60000"/>
              </a:spcBef>
              <a:spcAft>
                <a:spcPct val="0"/>
              </a:spcAft>
              <a:buChar char="»"/>
              <a:defRPr sz="2000">
                <a:solidFill>
                  <a:srgbClr val="63554C"/>
                </a:solidFill>
                <a:latin typeface="+mn-lt"/>
                <a:ea typeface="+mn-ea"/>
              </a:defRPr>
            </a:lvl5pPr>
            <a:lvl6pPr marL="2514600" indent="-228600" algn="l" rtl="0" fontAlgn="base">
              <a:spcBef>
                <a:spcPct val="20000"/>
              </a:spcBef>
              <a:spcAft>
                <a:spcPct val="0"/>
              </a:spcAft>
              <a:buChar char="»"/>
              <a:defRPr sz="2000">
                <a:solidFill>
                  <a:srgbClr val="173962"/>
                </a:solidFill>
                <a:latin typeface="+mn-lt"/>
                <a:ea typeface="+mn-ea"/>
              </a:defRPr>
            </a:lvl6pPr>
            <a:lvl7pPr marL="2971800" indent="-228600" algn="l" rtl="0" fontAlgn="base">
              <a:spcBef>
                <a:spcPct val="20000"/>
              </a:spcBef>
              <a:spcAft>
                <a:spcPct val="0"/>
              </a:spcAft>
              <a:buChar char="»"/>
              <a:defRPr sz="2000">
                <a:solidFill>
                  <a:srgbClr val="173962"/>
                </a:solidFill>
                <a:latin typeface="+mn-lt"/>
                <a:ea typeface="+mn-ea"/>
              </a:defRPr>
            </a:lvl7pPr>
            <a:lvl8pPr marL="3429000" indent="-228600" algn="l" rtl="0" fontAlgn="base">
              <a:spcBef>
                <a:spcPct val="20000"/>
              </a:spcBef>
              <a:spcAft>
                <a:spcPct val="0"/>
              </a:spcAft>
              <a:buChar char="»"/>
              <a:defRPr sz="2000">
                <a:solidFill>
                  <a:srgbClr val="173962"/>
                </a:solidFill>
                <a:latin typeface="+mn-lt"/>
                <a:ea typeface="+mn-ea"/>
              </a:defRPr>
            </a:lvl8pPr>
            <a:lvl9pPr marL="3886200" indent="-228600" algn="l" rtl="0" fontAlgn="base">
              <a:spcBef>
                <a:spcPct val="20000"/>
              </a:spcBef>
              <a:spcAft>
                <a:spcPct val="0"/>
              </a:spcAft>
              <a:buChar char="»"/>
              <a:defRPr sz="2000">
                <a:solidFill>
                  <a:srgbClr val="173962"/>
                </a:solidFill>
                <a:latin typeface="+mn-lt"/>
                <a:ea typeface="+mn-ea"/>
              </a:defRPr>
            </a:lvl9pPr>
          </a:lstStyle>
          <a:p>
            <a:pPr marL="0" indent="0">
              <a:buFontTx/>
              <a:buNone/>
            </a:pPr>
            <a:r>
              <a:rPr lang="en-US" sz="1800" b="1" dirty="0">
                <a:solidFill>
                  <a:schemeClr val="tx1"/>
                </a:solidFill>
                <a:latin typeface="MyriadPro-Bold"/>
              </a:rPr>
              <a:t>Approaches to </a:t>
            </a:r>
            <a:r>
              <a:rPr lang="en-US" sz="1800" b="1" dirty="0" smtClean="0">
                <a:solidFill>
                  <a:schemeClr val="tx1"/>
                </a:solidFill>
                <a:latin typeface="MyriadPro-Bold"/>
              </a:rPr>
              <a:t>Learning Think Tank Claims</a:t>
            </a:r>
            <a:endParaRPr lang="en-US" sz="1800" b="1" dirty="0">
              <a:solidFill>
                <a:schemeClr val="tx1"/>
              </a:solidFill>
              <a:latin typeface="MyriadPro-Bold"/>
            </a:endParaRPr>
          </a:p>
          <a:p>
            <a:pPr>
              <a:buFont typeface="+mj-lt"/>
              <a:buAutoNum type="arabicPeriod"/>
            </a:pPr>
            <a:r>
              <a:rPr lang="en-US" sz="1800" dirty="0" smtClean="0">
                <a:latin typeface="MyriadPro-Regular"/>
              </a:rPr>
              <a:t>Students </a:t>
            </a:r>
            <a:r>
              <a:rPr lang="en-US" sz="1800" dirty="0">
                <a:latin typeface="MyriadPro-Regular"/>
              </a:rPr>
              <a:t>can effectively solve problems by </a:t>
            </a:r>
            <a:r>
              <a:rPr lang="en-US" sz="1800" dirty="0" smtClean="0">
                <a:latin typeface="MyriadPro-Regular"/>
              </a:rPr>
              <a:t>defining goals</a:t>
            </a:r>
            <a:r>
              <a:rPr lang="en-US" sz="1800" dirty="0">
                <a:latin typeface="MyriadPro-Regular"/>
              </a:rPr>
              <a:t>, describing steps, and evaluating </a:t>
            </a:r>
            <a:r>
              <a:rPr lang="en-US" sz="1800" dirty="0" smtClean="0">
                <a:latin typeface="MyriadPro-Regular"/>
              </a:rPr>
              <a:t>alternative strategies </a:t>
            </a:r>
            <a:r>
              <a:rPr lang="en-US" sz="1800" dirty="0">
                <a:latin typeface="MyriadPro-Regular"/>
              </a:rPr>
              <a:t>in both academic and social interactions.</a:t>
            </a:r>
          </a:p>
          <a:p>
            <a:pPr>
              <a:buFont typeface="+mj-lt"/>
              <a:buAutoNum type="arabicPeriod"/>
            </a:pPr>
            <a:r>
              <a:rPr lang="en-US" sz="1800" dirty="0" smtClean="0">
                <a:latin typeface="MyriadPro-Regular"/>
              </a:rPr>
              <a:t>Students </a:t>
            </a:r>
            <a:r>
              <a:rPr lang="en-US" sz="1800" dirty="0">
                <a:latin typeface="MyriadPro-Regular"/>
              </a:rPr>
              <a:t>can maintain focus and persevere </a:t>
            </a:r>
            <a:r>
              <a:rPr lang="en-US" sz="1800" dirty="0" smtClean="0">
                <a:latin typeface="MyriadPro-Regular"/>
              </a:rPr>
              <a:t>to accomplish </a:t>
            </a:r>
            <a:r>
              <a:rPr lang="en-US" sz="1800" dirty="0">
                <a:latin typeface="MyriadPro-Regular"/>
              </a:rPr>
              <a:t>collaborative and individual tasks </a:t>
            </a:r>
            <a:r>
              <a:rPr lang="en-US" sz="1800" dirty="0" smtClean="0">
                <a:latin typeface="MyriadPro-Regular"/>
              </a:rPr>
              <a:t>whether those </a:t>
            </a:r>
            <a:r>
              <a:rPr lang="en-US" sz="1800" dirty="0">
                <a:latin typeface="MyriadPro-Regular"/>
              </a:rPr>
              <a:t>tasks are chosen by them, or assigned to them.</a:t>
            </a:r>
          </a:p>
          <a:p>
            <a:pPr>
              <a:buFont typeface="+mj-lt"/>
              <a:buAutoNum type="arabicPeriod"/>
            </a:pPr>
            <a:r>
              <a:rPr lang="en-US" sz="1800" dirty="0" smtClean="0">
                <a:latin typeface="MyriadPro-Regular"/>
              </a:rPr>
              <a:t>Students </a:t>
            </a:r>
            <a:r>
              <a:rPr lang="en-US" sz="1800" dirty="0">
                <a:latin typeface="MyriadPro-Regular"/>
              </a:rPr>
              <a:t>can demonstrate curiosity by </a:t>
            </a:r>
            <a:r>
              <a:rPr lang="en-US" sz="1800" dirty="0" smtClean="0">
                <a:latin typeface="MyriadPro-Regular"/>
              </a:rPr>
              <a:t>seeking opportunities </a:t>
            </a:r>
            <a:r>
              <a:rPr lang="en-US" sz="1800" dirty="0">
                <a:latin typeface="MyriadPro-Regular"/>
              </a:rPr>
              <a:t>– whether independently or in </a:t>
            </a:r>
            <a:r>
              <a:rPr lang="en-US" sz="1800" dirty="0" smtClean="0">
                <a:latin typeface="MyriadPro-Regular"/>
              </a:rPr>
              <a:t>collaboration with </a:t>
            </a:r>
            <a:r>
              <a:rPr lang="en-US" sz="1800" dirty="0">
                <a:latin typeface="MyriadPro-Regular"/>
              </a:rPr>
              <a:t>peers and teachers – to extend their knowledge.</a:t>
            </a:r>
            <a:endParaRPr lang="en-US" sz="1800" kern="0" dirty="0"/>
          </a:p>
        </p:txBody>
      </p:sp>
    </p:spTree>
    <p:extLst>
      <p:ext uri="{BB962C8B-B14F-4D97-AF65-F5344CB8AC3E}">
        <p14:creationId xmlns:p14="http://schemas.microsoft.com/office/powerpoint/2010/main" val="30136215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028"/>
                                        </p:tgtEl>
                                        <p:attrNameLst>
                                          <p:attrName>style.visibility</p:attrName>
                                        </p:attrNameLst>
                                      </p:cBhvr>
                                      <p:to>
                                        <p:strVal val="visible"/>
                                      </p:to>
                                    </p:set>
                                    <p:anim calcmode="lin" valueType="num">
                                      <p:cBhvr additive="base">
                                        <p:cTn id="17" dur="500" fill="hold"/>
                                        <p:tgtEl>
                                          <p:spTgt spid="1028"/>
                                        </p:tgtEl>
                                        <p:attrNameLst>
                                          <p:attrName>ppt_x</p:attrName>
                                        </p:attrNameLst>
                                      </p:cBhvr>
                                      <p:tavLst>
                                        <p:tav tm="0">
                                          <p:val>
                                            <p:strVal val="#ppt_x"/>
                                          </p:val>
                                        </p:tav>
                                        <p:tav tm="100000">
                                          <p:val>
                                            <p:strVal val="#ppt_x"/>
                                          </p:val>
                                        </p:tav>
                                      </p:tavLst>
                                    </p:anim>
                                    <p:anim calcmode="lin" valueType="num">
                                      <p:cBhvr additive="base">
                                        <p:cTn id="18" dur="500" fill="hold"/>
                                        <p:tgtEl>
                                          <p:spTgt spid="1028"/>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additive="base">
                                        <p:cTn id="21" dur="500" fill="hold"/>
                                        <p:tgtEl>
                                          <p:spTgt spid="18"/>
                                        </p:tgtEl>
                                        <p:attrNameLst>
                                          <p:attrName>ppt_x</p:attrName>
                                        </p:attrNameLst>
                                      </p:cBhvr>
                                      <p:tavLst>
                                        <p:tav tm="0">
                                          <p:val>
                                            <p:strVal val="#ppt_x"/>
                                          </p:val>
                                        </p:tav>
                                        <p:tav tm="100000">
                                          <p:val>
                                            <p:strVal val="#ppt_x"/>
                                          </p:val>
                                        </p:tav>
                                      </p:tavLst>
                                    </p:anim>
                                    <p:anim calcmode="lin" valueType="num">
                                      <p:cBhvr additive="base">
                                        <p:cTn id="2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029"/>
                                        </p:tgtEl>
                                        <p:attrNameLst>
                                          <p:attrName>style.visibility</p:attrName>
                                        </p:attrNameLst>
                                      </p:cBhvr>
                                      <p:to>
                                        <p:strVal val="visible"/>
                                      </p:to>
                                    </p:set>
                                    <p:anim calcmode="lin" valueType="num">
                                      <p:cBhvr additive="base">
                                        <p:cTn id="27" dur="500" fill="hold"/>
                                        <p:tgtEl>
                                          <p:spTgt spid="1029"/>
                                        </p:tgtEl>
                                        <p:attrNameLst>
                                          <p:attrName>ppt_x</p:attrName>
                                        </p:attrNameLst>
                                      </p:cBhvr>
                                      <p:tavLst>
                                        <p:tav tm="0">
                                          <p:val>
                                            <p:strVal val="#ppt_x"/>
                                          </p:val>
                                        </p:tav>
                                        <p:tav tm="100000">
                                          <p:val>
                                            <p:strVal val="#ppt_x"/>
                                          </p:val>
                                        </p:tav>
                                      </p:tavLst>
                                    </p:anim>
                                    <p:anim calcmode="lin" valueType="num">
                                      <p:cBhvr additive="base">
                                        <p:cTn id="28" dur="500" fill="hold"/>
                                        <p:tgtEl>
                                          <p:spTgt spid="1029"/>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500" fill="hold"/>
                                        <p:tgtEl>
                                          <p:spTgt spid="22"/>
                                        </p:tgtEl>
                                        <p:attrNameLst>
                                          <p:attrName>ppt_x</p:attrName>
                                        </p:attrNameLst>
                                      </p:cBhvr>
                                      <p:tavLst>
                                        <p:tav tm="0">
                                          <p:val>
                                            <p:strVal val="#ppt_x"/>
                                          </p:val>
                                        </p:tav>
                                        <p:tav tm="100000">
                                          <p:val>
                                            <p:strVal val="#ppt_x"/>
                                          </p:val>
                                        </p:tav>
                                      </p:tavLst>
                                    </p:anim>
                                    <p:anim calcmode="lin" valueType="num">
                                      <p:cBhvr additive="base">
                                        <p:cTn id="3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30"/>
                                        </p:tgtEl>
                                        <p:attrNameLst>
                                          <p:attrName>style.visibility</p:attrName>
                                        </p:attrNameLst>
                                      </p:cBhvr>
                                      <p:to>
                                        <p:strVal val="visible"/>
                                      </p:to>
                                    </p:set>
                                    <p:anim calcmode="lin" valueType="num">
                                      <p:cBhvr additive="base">
                                        <p:cTn id="37" dur="500" fill="hold"/>
                                        <p:tgtEl>
                                          <p:spTgt spid="1030"/>
                                        </p:tgtEl>
                                        <p:attrNameLst>
                                          <p:attrName>ppt_x</p:attrName>
                                        </p:attrNameLst>
                                      </p:cBhvr>
                                      <p:tavLst>
                                        <p:tav tm="0">
                                          <p:val>
                                            <p:strVal val="#ppt_x"/>
                                          </p:val>
                                        </p:tav>
                                        <p:tav tm="100000">
                                          <p:val>
                                            <p:strVal val="#ppt_x"/>
                                          </p:val>
                                        </p:tav>
                                      </p:tavLst>
                                    </p:anim>
                                    <p:anim calcmode="lin" valueType="num">
                                      <p:cBhvr additive="base">
                                        <p:cTn id="38" dur="500" fill="hold"/>
                                        <p:tgtEl>
                                          <p:spTgt spid="1030"/>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6"/>
                                        </p:tgtEl>
                                        <p:attrNameLst>
                                          <p:attrName>style.visibility</p:attrName>
                                        </p:attrNameLst>
                                      </p:cBhvr>
                                      <p:to>
                                        <p:strVal val="visible"/>
                                      </p:to>
                                    </p:set>
                                    <p:anim calcmode="lin" valueType="num">
                                      <p:cBhvr additive="base">
                                        <p:cTn id="41" dur="500" fill="hold"/>
                                        <p:tgtEl>
                                          <p:spTgt spid="26"/>
                                        </p:tgtEl>
                                        <p:attrNameLst>
                                          <p:attrName>ppt_x</p:attrName>
                                        </p:attrNameLst>
                                      </p:cBhvr>
                                      <p:tavLst>
                                        <p:tav tm="0">
                                          <p:val>
                                            <p:strVal val="#ppt_x"/>
                                          </p:val>
                                        </p:tav>
                                        <p:tav tm="100000">
                                          <p:val>
                                            <p:strVal val="#ppt_x"/>
                                          </p:val>
                                        </p:tav>
                                      </p:tavLst>
                                    </p:anim>
                                    <p:anim calcmode="lin" valueType="num">
                                      <p:cBhvr additive="base">
                                        <p:cTn id="4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3"/>
            <a:ext cx="8229600" cy="1143000"/>
          </a:xfrm>
        </p:spPr>
        <p:txBody>
          <a:bodyPr/>
          <a:lstStyle/>
          <a:p>
            <a:r>
              <a:rPr lang="en-US" sz="3200" b="1" dirty="0" smtClean="0"/>
              <a:t>5 Domains of Learning &amp; Development</a:t>
            </a:r>
            <a:endParaRPr lang="en-US" sz="3200" dirty="0"/>
          </a:p>
        </p:txBody>
      </p:sp>
      <p:sp>
        <p:nvSpPr>
          <p:cNvPr id="9" name="Rectangle 8"/>
          <p:cNvSpPr/>
          <p:nvPr/>
        </p:nvSpPr>
        <p:spPr>
          <a:xfrm>
            <a:off x="3655607" y="1574667"/>
            <a:ext cx="1856232" cy="787533"/>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11" name="Oval 10" hidden="1"/>
          <p:cNvSpPr/>
          <p:nvPr/>
        </p:nvSpPr>
        <p:spPr>
          <a:xfrm>
            <a:off x="4419600" y="3181762"/>
            <a:ext cx="1600199" cy="1600200"/>
          </a:xfrm>
          <a:prstGeom prst="ellipse">
            <a:avLst/>
          </a:prstGeom>
          <a:solidFill>
            <a:srgbClr val="FFC000">
              <a:alpha val="25000"/>
            </a:srgb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grpSp>
        <p:nvGrpSpPr>
          <p:cNvPr id="12" name="Group 11" hidden="1"/>
          <p:cNvGrpSpPr/>
          <p:nvPr/>
        </p:nvGrpSpPr>
        <p:grpSpPr>
          <a:xfrm>
            <a:off x="6231825" y="3178587"/>
            <a:ext cx="1833182" cy="1416273"/>
            <a:chOff x="5559011" y="1201941"/>
            <a:chExt cx="1833182" cy="1416273"/>
          </a:xfrm>
        </p:grpSpPr>
        <p:sp>
          <p:nvSpPr>
            <p:cNvPr id="13" name="Rectangle 12"/>
            <p:cNvSpPr/>
            <p:nvPr/>
          </p:nvSpPr>
          <p:spPr>
            <a:xfrm>
              <a:off x="5727986" y="1452354"/>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14" name="Rectangle 13"/>
            <p:cNvSpPr/>
            <p:nvPr/>
          </p:nvSpPr>
          <p:spPr>
            <a:xfrm>
              <a:off x="5559011" y="1201941"/>
              <a:ext cx="1664207" cy="116586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smtClean="0">
                  <a:solidFill>
                    <a:srgbClr val="000000"/>
                  </a:solidFill>
                  <a:latin typeface="Verdana" charset="0"/>
                </a:rPr>
                <a:t>Cognitive Development</a:t>
              </a:r>
            </a:p>
          </p:txBody>
        </p:sp>
      </p:grpSp>
      <p:pic>
        <p:nvPicPr>
          <p:cNvPr id="1028" name="Picture 4"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3858821"/>
            <a:ext cx="1603375" cy="1603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18" name="Group 17" hidden="1"/>
          <p:cNvGrpSpPr/>
          <p:nvPr/>
        </p:nvGrpSpPr>
        <p:grpSpPr>
          <a:xfrm>
            <a:off x="5870575" y="4675989"/>
            <a:ext cx="2174681" cy="1538075"/>
            <a:chOff x="5366735" y="2733674"/>
            <a:chExt cx="2174681" cy="1538075"/>
          </a:xfrm>
        </p:grpSpPr>
        <p:sp>
          <p:nvSpPr>
            <p:cNvPr id="19" name="Rectangle 18"/>
            <p:cNvSpPr/>
            <p:nvPr/>
          </p:nvSpPr>
          <p:spPr>
            <a:xfrm>
              <a:off x="5366735" y="3151603"/>
              <a:ext cx="2025457" cy="1120146"/>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20" name="Rectangle 19"/>
            <p:cNvSpPr/>
            <p:nvPr/>
          </p:nvSpPr>
          <p:spPr>
            <a:xfrm>
              <a:off x="5515959" y="2733674"/>
              <a:ext cx="2025457" cy="1120146"/>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600" b="1" dirty="0" smtClean="0">
                  <a:solidFill>
                    <a:srgbClr val="000000"/>
                  </a:solidFill>
                  <a:latin typeface="Verdana" charset="0"/>
                </a:rPr>
                <a:t>Language Development</a:t>
              </a:r>
            </a:p>
            <a:p>
              <a:pPr algn="ctr" eaLnBrk="0" fontAlgn="base" hangingPunct="0">
                <a:spcBef>
                  <a:spcPct val="0"/>
                </a:spcBef>
                <a:spcAft>
                  <a:spcPct val="0"/>
                </a:spcAft>
              </a:pPr>
              <a:r>
                <a:rPr lang="en-US" sz="1600" b="1" dirty="0" smtClean="0">
                  <a:solidFill>
                    <a:srgbClr val="000000"/>
                  </a:solidFill>
                  <a:latin typeface="Verdana" charset="0"/>
                </a:rPr>
                <a:t>&amp; Communication</a:t>
              </a:r>
            </a:p>
          </p:txBody>
        </p:sp>
      </p:grpSp>
      <p:pic>
        <p:nvPicPr>
          <p:cNvPr id="1029" name="Picture 5"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47107" y="3856476"/>
            <a:ext cx="1603375" cy="1603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22" name="Group 21" hidden="1"/>
          <p:cNvGrpSpPr/>
          <p:nvPr/>
        </p:nvGrpSpPr>
        <p:grpSpPr>
          <a:xfrm>
            <a:off x="1528817" y="4698849"/>
            <a:ext cx="1664207" cy="1319314"/>
            <a:chOff x="1322832" y="2975292"/>
            <a:chExt cx="1664207" cy="1319314"/>
          </a:xfrm>
        </p:grpSpPr>
        <p:sp>
          <p:nvSpPr>
            <p:cNvPr id="23" name="Rectangle 22"/>
            <p:cNvSpPr/>
            <p:nvPr/>
          </p:nvSpPr>
          <p:spPr>
            <a:xfrm>
              <a:off x="1322832" y="3128746"/>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24" name="Rectangle 23"/>
            <p:cNvSpPr/>
            <p:nvPr/>
          </p:nvSpPr>
          <p:spPr>
            <a:xfrm>
              <a:off x="1322832" y="2975292"/>
              <a:ext cx="1664207" cy="116586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smtClean="0">
                  <a:solidFill>
                    <a:srgbClr val="000000"/>
                  </a:solidFill>
                  <a:latin typeface="Verdana" charset="0"/>
                </a:rPr>
                <a:t>Health &amp;</a:t>
              </a:r>
            </a:p>
            <a:p>
              <a:pPr algn="ctr" eaLnBrk="0" fontAlgn="base" hangingPunct="0">
                <a:spcBef>
                  <a:spcPct val="0"/>
                </a:spcBef>
                <a:spcAft>
                  <a:spcPct val="0"/>
                </a:spcAft>
              </a:pPr>
              <a:r>
                <a:rPr lang="en-US" sz="1700" b="1" dirty="0" smtClean="0">
                  <a:solidFill>
                    <a:srgbClr val="000000"/>
                  </a:solidFill>
                  <a:latin typeface="Verdana" charset="0"/>
                </a:rPr>
                <a:t>Physical Development</a:t>
              </a:r>
            </a:p>
          </p:txBody>
        </p:sp>
      </p:grpSp>
      <p:pic>
        <p:nvPicPr>
          <p:cNvPr id="1030" name="Picture 6"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93024" y="3178587"/>
            <a:ext cx="1603375" cy="1603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26" name="Group 25" hidden="1"/>
          <p:cNvGrpSpPr/>
          <p:nvPr/>
        </p:nvGrpSpPr>
        <p:grpSpPr>
          <a:xfrm>
            <a:off x="1467857" y="3063240"/>
            <a:ext cx="1680619" cy="1378511"/>
            <a:chOff x="1127374" y="1417320"/>
            <a:chExt cx="1680619" cy="1378511"/>
          </a:xfrm>
        </p:grpSpPr>
        <p:sp>
          <p:nvSpPr>
            <p:cNvPr id="27" name="Rectangle 26"/>
            <p:cNvSpPr/>
            <p:nvPr/>
          </p:nvSpPr>
          <p:spPr>
            <a:xfrm>
              <a:off x="1143786" y="1417320"/>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28" name="Rectangle 27"/>
            <p:cNvSpPr/>
            <p:nvPr/>
          </p:nvSpPr>
          <p:spPr>
            <a:xfrm>
              <a:off x="1127374" y="1629971"/>
              <a:ext cx="1664207" cy="116586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smtClean="0">
                  <a:solidFill>
                    <a:srgbClr val="000000"/>
                  </a:solidFill>
                  <a:latin typeface="Verdana" charset="0"/>
                </a:rPr>
                <a:t>Emotional &amp;</a:t>
              </a:r>
            </a:p>
            <a:p>
              <a:pPr algn="ctr" eaLnBrk="0" fontAlgn="base" hangingPunct="0">
                <a:spcBef>
                  <a:spcPct val="0"/>
                </a:spcBef>
                <a:spcAft>
                  <a:spcPct val="0"/>
                </a:spcAft>
              </a:pPr>
              <a:r>
                <a:rPr lang="en-US" sz="1700" b="1" dirty="0" smtClean="0">
                  <a:solidFill>
                    <a:srgbClr val="000000"/>
                  </a:solidFill>
                  <a:latin typeface="Verdana" charset="0"/>
                </a:rPr>
                <a:t>Social Development</a:t>
              </a:r>
            </a:p>
          </p:txBody>
        </p:sp>
      </p:grpSp>
      <p:sp>
        <p:nvSpPr>
          <p:cNvPr id="25" name="Content Placeholder 2"/>
          <p:cNvSpPr txBox="1">
            <a:spLocks/>
          </p:cNvSpPr>
          <p:nvPr/>
        </p:nvSpPr>
        <p:spPr bwMode="auto">
          <a:xfrm>
            <a:off x="316523" y="4968207"/>
            <a:ext cx="8534400" cy="1655856"/>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60000"/>
              </a:spcBef>
              <a:spcAft>
                <a:spcPct val="0"/>
              </a:spcAft>
              <a:buChar char="•"/>
              <a:defRPr sz="3200">
                <a:solidFill>
                  <a:srgbClr val="63554C"/>
                </a:solidFill>
                <a:latin typeface="+mn-lt"/>
                <a:ea typeface="+mn-ea"/>
                <a:cs typeface="ＭＳ Ｐゴシック" charset="0"/>
              </a:defRPr>
            </a:lvl1pPr>
            <a:lvl2pPr marL="742950" indent="-285750" algn="l" rtl="0" eaLnBrk="0" fontAlgn="base" hangingPunct="0">
              <a:spcBef>
                <a:spcPct val="60000"/>
              </a:spcBef>
              <a:spcAft>
                <a:spcPct val="0"/>
              </a:spcAft>
              <a:buChar char="–"/>
              <a:defRPr sz="2800">
                <a:solidFill>
                  <a:srgbClr val="63554C"/>
                </a:solidFill>
                <a:latin typeface="+mn-lt"/>
                <a:ea typeface="+mn-ea"/>
              </a:defRPr>
            </a:lvl2pPr>
            <a:lvl3pPr marL="1085850" indent="-228600" algn="l" rtl="0" eaLnBrk="0" fontAlgn="base" hangingPunct="0">
              <a:spcBef>
                <a:spcPct val="60000"/>
              </a:spcBef>
              <a:spcAft>
                <a:spcPct val="0"/>
              </a:spcAft>
              <a:buChar char="•"/>
              <a:defRPr sz="2400">
                <a:solidFill>
                  <a:srgbClr val="63554C"/>
                </a:solidFill>
                <a:latin typeface="+mn-lt"/>
                <a:ea typeface="+mn-ea"/>
              </a:defRPr>
            </a:lvl3pPr>
            <a:lvl4pPr marL="1428750" indent="-228600" algn="l" rtl="0" eaLnBrk="0" fontAlgn="base" hangingPunct="0">
              <a:spcBef>
                <a:spcPct val="60000"/>
              </a:spcBef>
              <a:spcAft>
                <a:spcPct val="0"/>
              </a:spcAft>
              <a:buChar char="–"/>
              <a:defRPr sz="2000">
                <a:solidFill>
                  <a:srgbClr val="63554C"/>
                </a:solidFill>
                <a:latin typeface="+mn-lt"/>
                <a:ea typeface="+mn-ea"/>
              </a:defRPr>
            </a:lvl4pPr>
            <a:lvl5pPr marL="1771650" indent="-228600" algn="l" rtl="0" eaLnBrk="0" fontAlgn="base" hangingPunct="0">
              <a:spcBef>
                <a:spcPct val="60000"/>
              </a:spcBef>
              <a:spcAft>
                <a:spcPct val="0"/>
              </a:spcAft>
              <a:buChar char="»"/>
              <a:defRPr sz="2000">
                <a:solidFill>
                  <a:srgbClr val="63554C"/>
                </a:solidFill>
                <a:latin typeface="+mn-lt"/>
                <a:ea typeface="+mn-ea"/>
              </a:defRPr>
            </a:lvl5pPr>
            <a:lvl6pPr marL="2514600" indent="-228600" algn="l" rtl="0" fontAlgn="base">
              <a:spcBef>
                <a:spcPct val="20000"/>
              </a:spcBef>
              <a:spcAft>
                <a:spcPct val="0"/>
              </a:spcAft>
              <a:buChar char="»"/>
              <a:defRPr sz="2000">
                <a:solidFill>
                  <a:srgbClr val="173962"/>
                </a:solidFill>
                <a:latin typeface="+mn-lt"/>
                <a:ea typeface="+mn-ea"/>
              </a:defRPr>
            </a:lvl6pPr>
            <a:lvl7pPr marL="2971800" indent="-228600" algn="l" rtl="0" fontAlgn="base">
              <a:spcBef>
                <a:spcPct val="20000"/>
              </a:spcBef>
              <a:spcAft>
                <a:spcPct val="0"/>
              </a:spcAft>
              <a:buChar char="»"/>
              <a:defRPr sz="2000">
                <a:solidFill>
                  <a:srgbClr val="173962"/>
                </a:solidFill>
                <a:latin typeface="+mn-lt"/>
                <a:ea typeface="+mn-ea"/>
              </a:defRPr>
            </a:lvl7pPr>
            <a:lvl8pPr marL="3429000" indent="-228600" algn="l" rtl="0" fontAlgn="base">
              <a:spcBef>
                <a:spcPct val="20000"/>
              </a:spcBef>
              <a:spcAft>
                <a:spcPct val="0"/>
              </a:spcAft>
              <a:buChar char="»"/>
              <a:defRPr sz="2000">
                <a:solidFill>
                  <a:srgbClr val="173962"/>
                </a:solidFill>
                <a:latin typeface="+mn-lt"/>
                <a:ea typeface="+mn-ea"/>
              </a:defRPr>
            </a:lvl8pPr>
            <a:lvl9pPr marL="3886200" indent="-228600" algn="l" rtl="0" fontAlgn="base">
              <a:spcBef>
                <a:spcPct val="20000"/>
              </a:spcBef>
              <a:spcAft>
                <a:spcPct val="0"/>
              </a:spcAft>
              <a:buChar char="»"/>
              <a:defRPr sz="2000">
                <a:solidFill>
                  <a:srgbClr val="173962"/>
                </a:solidFill>
                <a:latin typeface="+mn-lt"/>
                <a:ea typeface="+mn-ea"/>
              </a:defRPr>
            </a:lvl9pPr>
          </a:lstStyle>
          <a:p>
            <a:pPr marL="0" indent="0">
              <a:buFontTx/>
              <a:buNone/>
            </a:pPr>
            <a:r>
              <a:rPr lang="en-US" sz="1800" b="1" dirty="0" smtClean="0">
                <a:solidFill>
                  <a:schemeClr val="tx1"/>
                </a:solidFill>
                <a:latin typeface="+mj-lt"/>
              </a:rPr>
              <a:t>NC Standard Course of Study Example:</a:t>
            </a:r>
          </a:p>
          <a:p>
            <a:pPr marL="0" indent="0">
              <a:buNone/>
            </a:pPr>
            <a:r>
              <a:rPr lang="en-US" sz="1600" b="1" dirty="0" smtClean="0">
                <a:solidFill>
                  <a:schemeClr val="tx1"/>
                </a:solidFill>
                <a:latin typeface="+mj-lt"/>
              </a:rPr>
              <a:t>Social Studies Preamble</a:t>
            </a:r>
          </a:p>
          <a:p>
            <a:pPr marL="400050" lvl="1" indent="0">
              <a:buNone/>
            </a:pPr>
            <a:r>
              <a:rPr lang="en-US" sz="1400" dirty="0" smtClean="0">
                <a:solidFill>
                  <a:schemeClr val="tx1"/>
                </a:solidFill>
              </a:rPr>
              <a:t>“A </a:t>
            </a:r>
            <a:r>
              <a:rPr lang="en-US" sz="1400" dirty="0">
                <a:solidFill>
                  <a:schemeClr val="tx1"/>
                </a:solidFill>
              </a:rPr>
              <a:t>balanced and effective social studies program, K‐12, prepares students to be active, informed, and responsible citizens…Students gain from social studies the attitudes and values that enable them to be effective problem‐solvers, good decision‐makers, and wise planners</a:t>
            </a:r>
            <a:r>
              <a:rPr lang="en-US" sz="1400" dirty="0" smtClean="0">
                <a:solidFill>
                  <a:schemeClr val="tx1"/>
                </a:solidFill>
              </a:rPr>
              <a:t>.” </a:t>
            </a:r>
            <a:endParaRPr lang="en-US" sz="1400" dirty="0">
              <a:solidFill>
                <a:schemeClr val="tx1"/>
              </a:solidFill>
            </a:endParaRPr>
          </a:p>
        </p:txBody>
      </p:sp>
      <p:sp>
        <p:nvSpPr>
          <p:cNvPr id="31" name="Rectangle 30" hidden="1"/>
          <p:cNvSpPr/>
          <p:nvPr/>
        </p:nvSpPr>
        <p:spPr>
          <a:xfrm>
            <a:off x="6553200" y="1981200"/>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3" name="TextBox 2"/>
          <p:cNvSpPr txBox="1"/>
          <p:nvPr/>
        </p:nvSpPr>
        <p:spPr>
          <a:xfrm>
            <a:off x="3196426" y="2009537"/>
            <a:ext cx="3012501" cy="2585323"/>
          </a:xfrm>
          <a:prstGeom prst="rect">
            <a:avLst/>
          </a:prstGeom>
          <a:noFill/>
        </p:spPr>
        <p:txBody>
          <a:bodyPr wrap="square" rtlCol="0">
            <a:spAutoFit/>
          </a:bodyPr>
          <a:lstStyle/>
          <a:p>
            <a:r>
              <a:rPr lang="en-US" b="1" dirty="0" smtClean="0"/>
              <a:t>NC Standards Connection:</a:t>
            </a:r>
          </a:p>
          <a:p>
            <a:pPr marL="285750" indent="-285750">
              <a:buFont typeface="Arial"/>
              <a:buChar char="•"/>
            </a:pPr>
            <a:r>
              <a:rPr lang="en-US" dirty="0" smtClean="0"/>
              <a:t>Arts</a:t>
            </a:r>
          </a:p>
          <a:p>
            <a:pPr marL="285750" indent="-285750">
              <a:buFont typeface="Arial"/>
              <a:buChar char="•"/>
            </a:pPr>
            <a:r>
              <a:rPr lang="en-US" dirty="0" smtClean="0"/>
              <a:t>Guidance</a:t>
            </a:r>
          </a:p>
          <a:p>
            <a:pPr marL="285750" indent="-285750">
              <a:buFont typeface="Arial"/>
              <a:buChar char="•"/>
            </a:pPr>
            <a:r>
              <a:rPr lang="en-US" dirty="0" smtClean="0"/>
              <a:t>Healthful Living</a:t>
            </a:r>
          </a:p>
          <a:p>
            <a:pPr marL="285750" indent="-285750">
              <a:buFont typeface="Arial"/>
              <a:buChar char="•"/>
            </a:pPr>
            <a:r>
              <a:rPr lang="en-US" dirty="0" smtClean="0"/>
              <a:t>English Language Arts</a:t>
            </a:r>
          </a:p>
          <a:p>
            <a:pPr marL="285750" indent="-285750">
              <a:buFont typeface="Arial"/>
              <a:buChar char="•"/>
            </a:pPr>
            <a:r>
              <a:rPr lang="en-US" dirty="0" smtClean="0"/>
              <a:t>Information &amp; Technology</a:t>
            </a:r>
          </a:p>
          <a:p>
            <a:pPr marL="285750" indent="-285750">
              <a:buFont typeface="Arial"/>
              <a:buChar char="•"/>
            </a:pPr>
            <a:r>
              <a:rPr lang="en-US" dirty="0" smtClean="0"/>
              <a:t>Mathematics</a:t>
            </a:r>
          </a:p>
          <a:p>
            <a:pPr marL="285750" indent="-285750">
              <a:buFont typeface="Arial"/>
              <a:buChar char="•"/>
            </a:pPr>
            <a:r>
              <a:rPr lang="en-US" dirty="0" smtClean="0"/>
              <a:t>Science</a:t>
            </a:r>
          </a:p>
          <a:p>
            <a:pPr marL="285750" indent="-285750">
              <a:buFont typeface="Arial"/>
              <a:buChar char="•"/>
            </a:pPr>
            <a:r>
              <a:rPr lang="en-US" dirty="0" smtClean="0"/>
              <a:t>Social Studies</a:t>
            </a:r>
            <a:endParaRPr lang="en-US" dirty="0"/>
          </a:p>
        </p:txBody>
      </p:sp>
      <p:grpSp>
        <p:nvGrpSpPr>
          <p:cNvPr id="33" name="Group 32"/>
          <p:cNvGrpSpPr/>
          <p:nvPr/>
        </p:nvGrpSpPr>
        <p:grpSpPr>
          <a:xfrm>
            <a:off x="3045026" y="1220345"/>
            <a:ext cx="4706498" cy="2208655"/>
            <a:chOff x="399700" y="-1484691"/>
            <a:chExt cx="4706498" cy="3013236"/>
          </a:xfrm>
        </p:grpSpPr>
        <p:sp>
          <p:nvSpPr>
            <p:cNvPr id="34" name="Rectangle 33"/>
            <p:cNvSpPr/>
            <p:nvPr/>
          </p:nvSpPr>
          <p:spPr>
            <a:xfrm>
              <a:off x="3249966" y="454125"/>
              <a:ext cx="1856232" cy="107442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35" name="Rectangle 34"/>
            <p:cNvSpPr/>
            <p:nvPr/>
          </p:nvSpPr>
          <p:spPr>
            <a:xfrm>
              <a:off x="399700" y="-1484691"/>
              <a:ext cx="2825549" cy="966792"/>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smtClean="0">
                  <a:solidFill>
                    <a:schemeClr val="bg1">
                      <a:lumMod val="50000"/>
                    </a:schemeClr>
                  </a:solidFill>
                  <a:latin typeface="Verdana" charset="0"/>
                </a:rPr>
                <a:t>Approaches to Learning</a:t>
              </a:r>
            </a:p>
          </p:txBody>
        </p:sp>
      </p:grpSp>
      <p:pic>
        <p:nvPicPr>
          <p:cNvPr id="36" name="Picture 3"/>
          <p:cNvPicPr>
            <a:picLocks noGrp="1" noChangeAspect="1" noChangeArrowheads="1"/>
          </p:cNvPicPr>
          <p:nvPr>
            <p:ph idx="1"/>
          </p:nvPr>
        </p:nvPicPr>
        <p:blipFill>
          <a:blip r:embed="rId6">
            <a:alphaModFix amt="66000"/>
            <a:extLst>
              <a:ext uri="{28A0092B-C50C-407E-A947-70E740481C1C}">
                <a14:useLocalDpi xmlns:a14="http://schemas.microsoft.com/office/drawing/2010/main" val="0"/>
              </a:ext>
            </a:extLst>
          </a:blip>
          <a:srcRect/>
          <a:stretch>
            <a:fillRect/>
          </a:stretch>
        </p:blipFill>
        <p:spPr bwMode="auto">
          <a:xfrm>
            <a:off x="2527100" y="938539"/>
            <a:ext cx="3784999" cy="400142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extBox 3"/>
          <p:cNvSpPr txBox="1"/>
          <p:nvPr/>
        </p:nvSpPr>
        <p:spPr>
          <a:xfrm>
            <a:off x="316523" y="1268137"/>
            <a:ext cx="1982706" cy="1477328"/>
          </a:xfrm>
          <a:prstGeom prst="rect">
            <a:avLst/>
          </a:prstGeom>
          <a:noFill/>
        </p:spPr>
        <p:txBody>
          <a:bodyPr wrap="square" rtlCol="0">
            <a:spAutoFit/>
          </a:bodyPr>
          <a:lstStyle/>
          <a:p>
            <a:pPr algn="ctr"/>
            <a:r>
              <a:rPr lang="en-US" dirty="0" smtClean="0">
                <a:solidFill>
                  <a:srgbClr val="660066"/>
                </a:solidFill>
                <a:latin typeface="Chalkboard"/>
                <a:cs typeface="Chalkboard"/>
              </a:rPr>
              <a:t>How does this domain connect to the NC Standard Course of Study?</a:t>
            </a:r>
            <a:endParaRPr lang="en-US" dirty="0">
              <a:solidFill>
                <a:srgbClr val="660066"/>
              </a:solidFill>
              <a:latin typeface="Chalkboard"/>
              <a:cs typeface="Chalkboard"/>
            </a:endParaRPr>
          </a:p>
        </p:txBody>
      </p:sp>
    </p:spTree>
    <p:extLst>
      <p:ext uri="{BB962C8B-B14F-4D97-AF65-F5344CB8AC3E}">
        <p14:creationId xmlns:p14="http://schemas.microsoft.com/office/powerpoint/2010/main" val="14959834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028"/>
                                        </p:tgtEl>
                                        <p:attrNameLst>
                                          <p:attrName>style.visibility</p:attrName>
                                        </p:attrNameLst>
                                      </p:cBhvr>
                                      <p:to>
                                        <p:strVal val="visible"/>
                                      </p:to>
                                    </p:set>
                                    <p:anim calcmode="lin" valueType="num">
                                      <p:cBhvr additive="base">
                                        <p:cTn id="17" dur="500" fill="hold"/>
                                        <p:tgtEl>
                                          <p:spTgt spid="1028"/>
                                        </p:tgtEl>
                                        <p:attrNameLst>
                                          <p:attrName>ppt_x</p:attrName>
                                        </p:attrNameLst>
                                      </p:cBhvr>
                                      <p:tavLst>
                                        <p:tav tm="0">
                                          <p:val>
                                            <p:strVal val="#ppt_x"/>
                                          </p:val>
                                        </p:tav>
                                        <p:tav tm="100000">
                                          <p:val>
                                            <p:strVal val="#ppt_x"/>
                                          </p:val>
                                        </p:tav>
                                      </p:tavLst>
                                    </p:anim>
                                    <p:anim calcmode="lin" valueType="num">
                                      <p:cBhvr additive="base">
                                        <p:cTn id="18" dur="500" fill="hold"/>
                                        <p:tgtEl>
                                          <p:spTgt spid="1028"/>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additive="base">
                                        <p:cTn id="21" dur="500" fill="hold"/>
                                        <p:tgtEl>
                                          <p:spTgt spid="18"/>
                                        </p:tgtEl>
                                        <p:attrNameLst>
                                          <p:attrName>ppt_x</p:attrName>
                                        </p:attrNameLst>
                                      </p:cBhvr>
                                      <p:tavLst>
                                        <p:tav tm="0">
                                          <p:val>
                                            <p:strVal val="#ppt_x"/>
                                          </p:val>
                                        </p:tav>
                                        <p:tav tm="100000">
                                          <p:val>
                                            <p:strVal val="#ppt_x"/>
                                          </p:val>
                                        </p:tav>
                                      </p:tavLst>
                                    </p:anim>
                                    <p:anim calcmode="lin" valueType="num">
                                      <p:cBhvr additive="base">
                                        <p:cTn id="2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029"/>
                                        </p:tgtEl>
                                        <p:attrNameLst>
                                          <p:attrName>style.visibility</p:attrName>
                                        </p:attrNameLst>
                                      </p:cBhvr>
                                      <p:to>
                                        <p:strVal val="visible"/>
                                      </p:to>
                                    </p:set>
                                    <p:anim calcmode="lin" valueType="num">
                                      <p:cBhvr additive="base">
                                        <p:cTn id="27" dur="500" fill="hold"/>
                                        <p:tgtEl>
                                          <p:spTgt spid="1029"/>
                                        </p:tgtEl>
                                        <p:attrNameLst>
                                          <p:attrName>ppt_x</p:attrName>
                                        </p:attrNameLst>
                                      </p:cBhvr>
                                      <p:tavLst>
                                        <p:tav tm="0">
                                          <p:val>
                                            <p:strVal val="#ppt_x"/>
                                          </p:val>
                                        </p:tav>
                                        <p:tav tm="100000">
                                          <p:val>
                                            <p:strVal val="#ppt_x"/>
                                          </p:val>
                                        </p:tav>
                                      </p:tavLst>
                                    </p:anim>
                                    <p:anim calcmode="lin" valueType="num">
                                      <p:cBhvr additive="base">
                                        <p:cTn id="28" dur="500" fill="hold"/>
                                        <p:tgtEl>
                                          <p:spTgt spid="1029"/>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500" fill="hold"/>
                                        <p:tgtEl>
                                          <p:spTgt spid="22"/>
                                        </p:tgtEl>
                                        <p:attrNameLst>
                                          <p:attrName>ppt_x</p:attrName>
                                        </p:attrNameLst>
                                      </p:cBhvr>
                                      <p:tavLst>
                                        <p:tav tm="0">
                                          <p:val>
                                            <p:strVal val="#ppt_x"/>
                                          </p:val>
                                        </p:tav>
                                        <p:tav tm="100000">
                                          <p:val>
                                            <p:strVal val="#ppt_x"/>
                                          </p:val>
                                        </p:tav>
                                      </p:tavLst>
                                    </p:anim>
                                    <p:anim calcmode="lin" valueType="num">
                                      <p:cBhvr additive="base">
                                        <p:cTn id="3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30"/>
                                        </p:tgtEl>
                                        <p:attrNameLst>
                                          <p:attrName>style.visibility</p:attrName>
                                        </p:attrNameLst>
                                      </p:cBhvr>
                                      <p:to>
                                        <p:strVal val="visible"/>
                                      </p:to>
                                    </p:set>
                                    <p:anim calcmode="lin" valueType="num">
                                      <p:cBhvr additive="base">
                                        <p:cTn id="37" dur="500" fill="hold"/>
                                        <p:tgtEl>
                                          <p:spTgt spid="1030"/>
                                        </p:tgtEl>
                                        <p:attrNameLst>
                                          <p:attrName>ppt_x</p:attrName>
                                        </p:attrNameLst>
                                      </p:cBhvr>
                                      <p:tavLst>
                                        <p:tav tm="0">
                                          <p:val>
                                            <p:strVal val="#ppt_x"/>
                                          </p:val>
                                        </p:tav>
                                        <p:tav tm="100000">
                                          <p:val>
                                            <p:strVal val="#ppt_x"/>
                                          </p:val>
                                        </p:tav>
                                      </p:tavLst>
                                    </p:anim>
                                    <p:anim calcmode="lin" valueType="num">
                                      <p:cBhvr additive="base">
                                        <p:cTn id="38" dur="500" fill="hold"/>
                                        <p:tgtEl>
                                          <p:spTgt spid="1030"/>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6"/>
                                        </p:tgtEl>
                                        <p:attrNameLst>
                                          <p:attrName>style.visibility</p:attrName>
                                        </p:attrNameLst>
                                      </p:cBhvr>
                                      <p:to>
                                        <p:strVal val="visible"/>
                                      </p:to>
                                    </p:set>
                                    <p:anim calcmode="lin" valueType="num">
                                      <p:cBhvr additive="base">
                                        <p:cTn id="41" dur="500" fill="hold"/>
                                        <p:tgtEl>
                                          <p:spTgt spid="26"/>
                                        </p:tgtEl>
                                        <p:attrNameLst>
                                          <p:attrName>ppt_x</p:attrName>
                                        </p:attrNameLst>
                                      </p:cBhvr>
                                      <p:tavLst>
                                        <p:tav tm="0">
                                          <p:val>
                                            <p:strVal val="#ppt_x"/>
                                          </p:val>
                                        </p:tav>
                                        <p:tav tm="100000">
                                          <p:val>
                                            <p:strVal val="#ppt_x"/>
                                          </p:val>
                                        </p:tav>
                                      </p:tavLst>
                                    </p:anim>
                                    <p:anim calcmode="lin" valueType="num">
                                      <p:cBhvr additive="base">
                                        <p:cTn id="4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5 Domains of Learning &amp; Development</a:t>
            </a:r>
            <a:endParaRPr lang="en-US" sz="3200" b="1" dirty="0"/>
          </a:p>
        </p:txBody>
      </p:sp>
      <p:sp>
        <p:nvSpPr>
          <p:cNvPr id="9" name="Rectangle 8"/>
          <p:cNvSpPr/>
          <p:nvPr/>
        </p:nvSpPr>
        <p:spPr>
          <a:xfrm>
            <a:off x="3655607" y="1574667"/>
            <a:ext cx="1856232" cy="787533"/>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11" name="Oval 10" hidden="1"/>
          <p:cNvSpPr/>
          <p:nvPr/>
        </p:nvSpPr>
        <p:spPr>
          <a:xfrm>
            <a:off x="4419600" y="3181762"/>
            <a:ext cx="1600199" cy="1600200"/>
          </a:xfrm>
          <a:prstGeom prst="ellipse">
            <a:avLst/>
          </a:prstGeom>
          <a:solidFill>
            <a:srgbClr val="FFC000">
              <a:alpha val="25000"/>
            </a:srgb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grpSp>
        <p:nvGrpSpPr>
          <p:cNvPr id="12" name="Group 11" hidden="1"/>
          <p:cNvGrpSpPr/>
          <p:nvPr/>
        </p:nvGrpSpPr>
        <p:grpSpPr>
          <a:xfrm>
            <a:off x="6231825" y="3178587"/>
            <a:ext cx="1833182" cy="1416273"/>
            <a:chOff x="5559011" y="1201941"/>
            <a:chExt cx="1833182" cy="1416273"/>
          </a:xfrm>
        </p:grpSpPr>
        <p:sp>
          <p:nvSpPr>
            <p:cNvPr id="13" name="Rectangle 12"/>
            <p:cNvSpPr/>
            <p:nvPr/>
          </p:nvSpPr>
          <p:spPr>
            <a:xfrm>
              <a:off x="5727986" y="1452354"/>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14" name="Rectangle 13"/>
            <p:cNvSpPr/>
            <p:nvPr/>
          </p:nvSpPr>
          <p:spPr>
            <a:xfrm>
              <a:off x="5559011" y="1201941"/>
              <a:ext cx="1664207" cy="116586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smtClean="0">
                  <a:solidFill>
                    <a:srgbClr val="000000"/>
                  </a:solidFill>
                  <a:latin typeface="Verdana" charset="0"/>
                </a:rPr>
                <a:t>Cognitive Development</a:t>
              </a:r>
            </a:p>
          </p:txBody>
        </p:sp>
      </p:grpSp>
      <p:pic>
        <p:nvPicPr>
          <p:cNvPr id="1028" name="Picture 4"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3858821"/>
            <a:ext cx="1603375" cy="1603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18" name="Group 17" hidden="1"/>
          <p:cNvGrpSpPr/>
          <p:nvPr/>
        </p:nvGrpSpPr>
        <p:grpSpPr>
          <a:xfrm>
            <a:off x="5870575" y="4675989"/>
            <a:ext cx="2174681" cy="1538075"/>
            <a:chOff x="5366735" y="2733674"/>
            <a:chExt cx="2174681" cy="1538075"/>
          </a:xfrm>
        </p:grpSpPr>
        <p:sp>
          <p:nvSpPr>
            <p:cNvPr id="19" name="Rectangle 18"/>
            <p:cNvSpPr/>
            <p:nvPr/>
          </p:nvSpPr>
          <p:spPr>
            <a:xfrm>
              <a:off x="5366735" y="3151603"/>
              <a:ext cx="2025457" cy="1120146"/>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20" name="Rectangle 19"/>
            <p:cNvSpPr/>
            <p:nvPr/>
          </p:nvSpPr>
          <p:spPr>
            <a:xfrm>
              <a:off x="5515959" y="2733674"/>
              <a:ext cx="2025457" cy="1120146"/>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600" b="1" dirty="0" smtClean="0">
                  <a:solidFill>
                    <a:srgbClr val="000000"/>
                  </a:solidFill>
                  <a:latin typeface="Verdana" charset="0"/>
                </a:rPr>
                <a:t>Language Development</a:t>
              </a:r>
            </a:p>
            <a:p>
              <a:pPr algn="ctr" eaLnBrk="0" fontAlgn="base" hangingPunct="0">
                <a:spcBef>
                  <a:spcPct val="0"/>
                </a:spcBef>
                <a:spcAft>
                  <a:spcPct val="0"/>
                </a:spcAft>
              </a:pPr>
              <a:r>
                <a:rPr lang="en-US" sz="1600" b="1" dirty="0" smtClean="0">
                  <a:solidFill>
                    <a:srgbClr val="000000"/>
                  </a:solidFill>
                  <a:latin typeface="Verdana" charset="0"/>
                </a:rPr>
                <a:t>&amp; Communication</a:t>
              </a:r>
            </a:p>
          </p:txBody>
        </p:sp>
      </p:grpSp>
      <p:pic>
        <p:nvPicPr>
          <p:cNvPr id="1029" name="Picture 5"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47107" y="3856476"/>
            <a:ext cx="1603375" cy="1603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22" name="Group 21" hidden="1"/>
          <p:cNvGrpSpPr/>
          <p:nvPr/>
        </p:nvGrpSpPr>
        <p:grpSpPr>
          <a:xfrm>
            <a:off x="1528817" y="4698849"/>
            <a:ext cx="1664207" cy="1319314"/>
            <a:chOff x="1322832" y="2975292"/>
            <a:chExt cx="1664207" cy="1319314"/>
          </a:xfrm>
        </p:grpSpPr>
        <p:sp>
          <p:nvSpPr>
            <p:cNvPr id="23" name="Rectangle 22"/>
            <p:cNvSpPr/>
            <p:nvPr/>
          </p:nvSpPr>
          <p:spPr>
            <a:xfrm>
              <a:off x="1322832" y="3128746"/>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24" name="Rectangle 23"/>
            <p:cNvSpPr/>
            <p:nvPr/>
          </p:nvSpPr>
          <p:spPr>
            <a:xfrm>
              <a:off x="1322832" y="2975292"/>
              <a:ext cx="1664207" cy="116586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smtClean="0">
                  <a:solidFill>
                    <a:srgbClr val="000000"/>
                  </a:solidFill>
                  <a:latin typeface="Verdana" charset="0"/>
                </a:rPr>
                <a:t>Health &amp;</a:t>
              </a:r>
            </a:p>
            <a:p>
              <a:pPr algn="ctr" eaLnBrk="0" fontAlgn="base" hangingPunct="0">
                <a:spcBef>
                  <a:spcPct val="0"/>
                </a:spcBef>
                <a:spcAft>
                  <a:spcPct val="0"/>
                </a:spcAft>
              </a:pPr>
              <a:r>
                <a:rPr lang="en-US" sz="1700" b="1" dirty="0" smtClean="0">
                  <a:solidFill>
                    <a:srgbClr val="000000"/>
                  </a:solidFill>
                  <a:latin typeface="Verdana" charset="0"/>
                </a:rPr>
                <a:t>Physical Development</a:t>
              </a:r>
            </a:p>
          </p:txBody>
        </p:sp>
      </p:grpSp>
      <p:pic>
        <p:nvPicPr>
          <p:cNvPr id="1030" name="Picture 6"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93024" y="3178587"/>
            <a:ext cx="1603375" cy="1603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26" name="Group 25" hidden="1"/>
          <p:cNvGrpSpPr/>
          <p:nvPr/>
        </p:nvGrpSpPr>
        <p:grpSpPr>
          <a:xfrm>
            <a:off x="1467857" y="3063240"/>
            <a:ext cx="1680619" cy="1378511"/>
            <a:chOff x="1127374" y="1417320"/>
            <a:chExt cx="1680619" cy="1378511"/>
          </a:xfrm>
        </p:grpSpPr>
        <p:sp>
          <p:nvSpPr>
            <p:cNvPr id="27" name="Rectangle 26"/>
            <p:cNvSpPr/>
            <p:nvPr/>
          </p:nvSpPr>
          <p:spPr>
            <a:xfrm>
              <a:off x="1143786" y="1417320"/>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28" name="Rectangle 27"/>
            <p:cNvSpPr/>
            <p:nvPr/>
          </p:nvSpPr>
          <p:spPr>
            <a:xfrm>
              <a:off x="1127374" y="1629971"/>
              <a:ext cx="1664207" cy="116586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smtClean="0">
                  <a:solidFill>
                    <a:srgbClr val="000000"/>
                  </a:solidFill>
                  <a:latin typeface="Verdana" charset="0"/>
                </a:rPr>
                <a:t>Emotional &amp;</a:t>
              </a:r>
            </a:p>
            <a:p>
              <a:pPr algn="ctr" eaLnBrk="0" fontAlgn="base" hangingPunct="0">
                <a:spcBef>
                  <a:spcPct val="0"/>
                </a:spcBef>
                <a:spcAft>
                  <a:spcPct val="0"/>
                </a:spcAft>
              </a:pPr>
              <a:r>
                <a:rPr lang="en-US" sz="1700" b="1" dirty="0" smtClean="0">
                  <a:solidFill>
                    <a:srgbClr val="000000"/>
                  </a:solidFill>
                  <a:latin typeface="Verdana" charset="0"/>
                </a:rPr>
                <a:t>Social Development</a:t>
              </a:r>
            </a:p>
          </p:txBody>
        </p:sp>
      </p:grpSp>
      <p:sp>
        <p:nvSpPr>
          <p:cNvPr id="25" name="Content Placeholder 2"/>
          <p:cNvSpPr txBox="1">
            <a:spLocks/>
          </p:cNvSpPr>
          <p:nvPr/>
        </p:nvSpPr>
        <p:spPr bwMode="auto">
          <a:xfrm>
            <a:off x="316523" y="1651730"/>
            <a:ext cx="5792619" cy="48781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60000"/>
              </a:spcBef>
              <a:spcAft>
                <a:spcPct val="0"/>
              </a:spcAft>
              <a:buChar char="•"/>
              <a:defRPr sz="3200">
                <a:solidFill>
                  <a:srgbClr val="63554C"/>
                </a:solidFill>
                <a:latin typeface="+mn-lt"/>
                <a:ea typeface="+mn-ea"/>
                <a:cs typeface="ＭＳ Ｐゴシック" charset="0"/>
              </a:defRPr>
            </a:lvl1pPr>
            <a:lvl2pPr marL="742950" indent="-285750" algn="l" rtl="0" eaLnBrk="0" fontAlgn="base" hangingPunct="0">
              <a:spcBef>
                <a:spcPct val="60000"/>
              </a:spcBef>
              <a:spcAft>
                <a:spcPct val="0"/>
              </a:spcAft>
              <a:buChar char="–"/>
              <a:defRPr sz="2800">
                <a:solidFill>
                  <a:srgbClr val="63554C"/>
                </a:solidFill>
                <a:latin typeface="+mn-lt"/>
                <a:ea typeface="+mn-ea"/>
              </a:defRPr>
            </a:lvl2pPr>
            <a:lvl3pPr marL="1085850" indent="-228600" algn="l" rtl="0" eaLnBrk="0" fontAlgn="base" hangingPunct="0">
              <a:spcBef>
                <a:spcPct val="60000"/>
              </a:spcBef>
              <a:spcAft>
                <a:spcPct val="0"/>
              </a:spcAft>
              <a:buChar char="•"/>
              <a:defRPr sz="2400">
                <a:solidFill>
                  <a:srgbClr val="63554C"/>
                </a:solidFill>
                <a:latin typeface="+mn-lt"/>
                <a:ea typeface="+mn-ea"/>
              </a:defRPr>
            </a:lvl3pPr>
            <a:lvl4pPr marL="1428750" indent="-228600" algn="l" rtl="0" eaLnBrk="0" fontAlgn="base" hangingPunct="0">
              <a:spcBef>
                <a:spcPct val="60000"/>
              </a:spcBef>
              <a:spcAft>
                <a:spcPct val="0"/>
              </a:spcAft>
              <a:buChar char="–"/>
              <a:defRPr sz="2000">
                <a:solidFill>
                  <a:srgbClr val="63554C"/>
                </a:solidFill>
                <a:latin typeface="+mn-lt"/>
                <a:ea typeface="+mn-ea"/>
              </a:defRPr>
            </a:lvl4pPr>
            <a:lvl5pPr marL="1771650" indent="-228600" algn="l" rtl="0" eaLnBrk="0" fontAlgn="base" hangingPunct="0">
              <a:spcBef>
                <a:spcPct val="60000"/>
              </a:spcBef>
              <a:spcAft>
                <a:spcPct val="0"/>
              </a:spcAft>
              <a:buChar char="»"/>
              <a:defRPr sz="2000">
                <a:solidFill>
                  <a:srgbClr val="63554C"/>
                </a:solidFill>
                <a:latin typeface="+mn-lt"/>
                <a:ea typeface="+mn-ea"/>
              </a:defRPr>
            </a:lvl5pPr>
            <a:lvl6pPr marL="2514600" indent="-228600" algn="l" rtl="0" fontAlgn="base">
              <a:spcBef>
                <a:spcPct val="20000"/>
              </a:spcBef>
              <a:spcAft>
                <a:spcPct val="0"/>
              </a:spcAft>
              <a:buChar char="»"/>
              <a:defRPr sz="2000">
                <a:solidFill>
                  <a:srgbClr val="173962"/>
                </a:solidFill>
                <a:latin typeface="+mn-lt"/>
                <a:ea typeface="+mn-ea"/>
              </a:defRPr>
            </a:lvl6pPr>
            <a:lvl7pPr marL="2971800" indent="-228600" algn="l" rtl="0" fontAlgn="base">
              <a:spcBef>
                <a:spcPct val="20000"/>
              </a:spcBef>
              <a:spcAft>
                <a:spcPct val="0"/>
              </a:spcAft>
              <a:buChar char="»"/>
              <a:defRPr sz="2000">
                <a:solidFill>
                  <a:srgbClr val="173962"/>
                </a:solidFill>
                <a:latin typeface="+mn-lt"/>
                <a:ea typeface="+mn-ea"/>
              </a:defRPr>
            </a:lvl7pPr>
            <a:lvl8pPr marL="3429000" indent="-228600" algn="l" rtl="0" fontAlgn="base">
              <a:spcBef>
                <a:spcPct val="20000"/>
              </a:spcBef>
              <a:spcAft>
                <a:spcPct val="0"/>
              </a:spcAft>
              <a:buChar char="»"/>
              <a:defRPr sz="2000">
                <a:solidFill>
                  <a:srgbClr val="173962"/>
                </a:solidFill>
                <a:latin typeface="+mn-lt"/>
                <a:ea typeface="+mn-ea"/>
              </a:defRPr>
            </a:lvl8pPr>
            <a:lvl9pPr marL="3886200" indent="-228600" algn="l" rtl="0" fontAlgn="base">
              <a:spcBef>
                <a:spcPct val="20000"/>
              </a:spcBef>
              <a:spcAft>
                <a:spcPct val="0"/>
              </a:spcAft>
              <a:buChar char="»"/>
              <a:defRPr sz="2000">
                <a:solidFill>
                  <a:srgbClr val="173962"/>
                </a:solidFill>
                <a:latin typeface="+mn-lt"/>
                <a:ea typeface="+mn-ea"/>
              </a:defRPr>
            </a:lvl9pPr>
          </a:lstStyle>
          <a:p>
            <a:pPr marL="0" indent="0">
              <a:buFontTx/>
              <a:buNone/>
            </a:pPr>
            <a:r>
              <a:rPr lang="en-US" sz="1800" b="1" dirty="0" smtClean="0">
                <a:solidFill>
                  <a:schemeClr val="tx1"/>
                </a:solidFill>
                <a:latin typeface="MyriadPro-Regular"/>
              </a:rPr>
              <a:t>Cognitive Development Definition</a:t>
            </a:r>
          </a:p>
          <a:p>
            <a:pPr lvl="0"/>
            <a:r>
              <a:rPr lang="en-US" sz="2000" dirty="0" smtClean="0"/>
              <a:t>Focuses on </a:t>
            </a:r>
            <a:r>
              <a:rPr lang="en-US" sz="2000" dirty="0"/>
              <a:t>children’s ability to acquire, organize, and use information in increasingly complex ways. </a:t>
            </a:r>
            <a:endParaRPr lang="en-US" sz="2000" dirty="0" smtClean="0"/>
          </a:p>
          <a:p>
            <a:pPr lvl="0"/>
            <a:r>
              <a:rPr lang="en-US" sz="2000" dirty="0"/>
              <a:t>C</a:t>
            </a:r>
            <a:r>
              <a:rPr lang="en-US" sz="2000" dirty="0" smtClean="0"/>
              <a:t>hildren </a:t>
            </a:r>
            <a:r>
              <a:rPr lang="en-US" sz="2000" dirty="0"/>
              <a:t>play an active role in their own cognitive </a:t>
            </a:r>
            <a:r>
              <a:rPr lang="en-US" sz="2000" dirty="0" smtClean="0"/>
              <a:t>development in search for understanding and meaning. </a:t>
            </a:r>
          </a:p>
          <a:p>
            <a:pPr lvl="1"/>
            <a:r>
              <a:rPr lang="en-US" sz="1800" dirty="0" smtClean="0"/>
              <a:t>They </a:t>
            </a:r>
            <a:r>
              <a:rPr lang="en-US" sz="1800" dirty="0"/>
              <a:t>begin to explain, organize, construct, and </a:t>
            </a:r>
            <a:r>
              <a:rPr lang="en-US" sz="1800" dirty="0" smtClean="0"/>
              <a:t>predict.</a:t>
            </a:r>
          </a:p>
          <a:p>
            <a:pPr lvl="1"/>
            <a:r>
              <a:rPr lang="en-US" sz="1800" dirty="0" smtClean="0"/>
              <a:t>They </a:t>
            </a:r>
            <a:r>
              <a:rPr lang="en-US" sz="1800" dirty="0"/>
              <a:t>learn to apply prior knowledge to new experiences, and then use this information to refine their understanding of </a:t>
            </a:r>
            <a:r>
              <a:rPr lang="en-US" sz="1800" dirty="0" smtClean="0"/>
              <a:t>concepts &amp; form </a:t>
            </a:r>
            <a:r>
              <a:rPr lang="en-US" sz="1800" dirty="0"/>
              <a:t>new understandings.</a:t>
            </a:r>
          </a:p>
        </p:txBody>
      </p:sp>
      <p:sp>
        <p:nvSpPr>
          <p:cNvPr id="29" name="Oval 28"/>
          <p:cNvSpPr/>
          <p:nvPr/>
        </p:nvSpPr>
        <p:spPr>
          <a:xfrm>
            <a:off x="6939330" y="2933514"/>
            <a:ext cx="1600199" cy="1600200"/>
          </a:xfrm>
          <a:prstGeom prst="ellipse">
            <a:avLst/>
          </a:prstGeom>
          <a:solidFill>
            <a:srgbClr val="FFC000">
              <a:alpha val="13000"/>
            </a:srgb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grpSp>
        <p:nvGrpSpPr>
          <p:cNvPr id="30" name="Group 29"/>
          <p:cNvGrpSpPr/>
          <p:nvPr/>
        </p:nvGrpSpPr>
        <p:grpSpPr>
          <a:xfrm>
            <a:off x="6915683" y="1951581"/>
            <a:ext cx="1833182" cy="1416273"/>
            <a:chOff x="5559011" y="1201941"/>
            <a:chExt cx="1833182" cy="1416273"/>
          </a:xfrm>
        </p:grpSpPr>
        <p:sp>
          <p:nvSpPr>
            <p:cNvPr id="31" name="Rectangle 30" hidden="1"/>
            <p:cNvSpPr/>
            <p:nvPr/>
          </p:nvSpPr>
          <p:spPr>
            <a:xfrm>
              <a:off x="5727986" y="1452354"/>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32" name="Rectangle 31"/>
            <p:cNvSpPr/>
            <p:nvPr/>
          </p:nvSpPr>
          <p:spPr>
            <a:xfrm>
              <a:off x="5559011" y="1201941"/>
              <a:ext cx="1664207" cy="116586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a:solidFill>
                    <a:srgbClr val="BFBFBF"/>
                  </a:solidFill>
                  <a:latin typeface="Verdana" charset="0"/>
                </a:rPr>
                <a:t>Cognitive Development</a:t>
              </a:r>
            </a:p>
          </p:txBody>
        </p:sp>
      </p:grpSp>
    </p:spTree>
    <p:extLst>
      <p:ext uri="{BB962C8B-B14F-4D97-AF65-F5344CB8AC3E}">
        <p14:creationId xmlns:p14="http://schemas.microsoft.com/office/powerpoint/2010/main" val="21999099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028"/>
                                        </p:tgtEl>
                                        <p:attrNameLst>
                                          <p:attrName>style.visibility</p:attrName>
                                        </p:attrNameLst>
                                      </p:cBhvr>
                                      <p:to>
                                        <p:strVal val="visible"/>
                                      </p:to>
                                    </p:set>
                                    <p:anim calcmode="lin" valueType="num">
                                      <p:cBhvr additive="base">
                                        <p:cTn id="17" dur="500" fill="hold"/>
                                        <p:tgtEl>
                                          <p:spTgt spid="1028"/>
                                        </p:tgtEl>
                                        <p:attrNameLst>
                                          <p:attrName>ppt_x</p:attrName>
                                        </p:attrNameLst>
                                      </p:cBhvr>
                                      <p:tavLst>
                                        <p:tav tm="0">
                                          <p:val>
                                            <p:strVal val="#ppt_x"/>
                                          </p:val>
                                        </p:tav>
                                        <p:tav tm="100000">
                                          <p:val>
                                            <p:strVal val="#ppt_x"/>
                                          </p:val>
                                        </p:tav>
                                      </p:tavLst>
                                    </p:anim>
                                    <p:anim calcmode="lin" valueType="num">
                                      <p:cBhvr additive="base">
                                        <p:cTn id="18" dur="500" fill="hold"/>
                                        <p:tgtEl>
                                          <p:spTgt spid="1028"/>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additive="base">
                                        <p:cTn id="21" dur="500" fill="hold"/>
                                        <p:tgtEl>
                                          <p:spTgt spid="18"/>
                                        </p:tgtEl>
                                        <p:attrNameLst>
                                          <p:attrName>ppt_x</p:attrName>
                                        </p:attrNameLst>
                                      </p:cBhvr>
                                      <p:tavLst>
                                        <p:tav tm="0">
                                          <p:val>
                                            <p:strVal val="#ppt_x"/>
                                          </p:val>
                                        </p:tav>
                                        <p:tav tm="100000">
                                          <p:val>
                                            <p:strVal val="#ppt_x"/>
                                          </p:val>
                                        </p:tav>
                                      </p:tavLst>
                                    </p:anim>
                                    <p:anim calcmode="lin" valueType="num">
                                      <p:cBhvr additive="base">
                                        <p:cTn id="2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029"/>
                                        </p:tgtEl>
                                        <p:attrNameLst>
                                          <p:attrName>style.visibility</p:attrName>
                                        </p:attrNameLst>
                                      </p:cBhvr>
                                      <p:to>
                                        <p:strVal val="visible"/>
                                      </p:to>
                                    </p:set>
                                    <p:anim calcmode="lin" valueType="num">
                                      <p:cBhvr additive="base">
                                        <p:cTn id="27" dur="500" fill="hold"/>
                                        <p:tgtEl>
                                          <p:spTgt spid="1029"/>
                                        </p:tgtEl>
                                        <p:attrNameLst>
                                          <p:attrName>ppt_x</p:attrName>
                                        </p:attrNameLst>
                                      </p:cBhvr>
                                      <p:tavLst>
                                        <p:tav tm="0">
                                          <p:val>
                                            <p:strVal val="#ppt_x"/>
                                          </p:val>
                                        </p:tav>
                                        <p:tav tm="100000">
                                          <p:val>
                                            <p:strVal val="#ppt_x"/>
                                          </p:val>
                                        </p:tav>
                                      </p:tavLst>
                                    </p:anim>
                                    <p:anim calcmode="lin" valueType="num">
                                      <p:cBhvr additive="base">
                                        <p:cTn id="28" dur="500" fill="hold"/>
                                        <p:tgtEl>
                                          <p:spTgt spid="1029"/>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500" fill="hold"/>
                                        <p:tgtEl>
                                          <p:spTgt spid="22"/>
                                        </p:tgtEl>
                                        <p:attrNameLst>
                                          <p:attrName>ppt_x</p:attrName>
                                        </p:attrNameLst>
                                      </p:cBhvr>
                                      <p:tavLst>
                                        <p:tav tm="0">
                                          <p:val>
                                            <p:strVal val="#ppt_x"/>
                                          </p:val>
                                        </p:tav>
                                        <p:tav tm="100000">
                                          <p:val>
                                            <p:strVal val="#ppt_x"/>
                                          </p:val>
                                        </p:tav>
                                      </p:tavLst>
                                    </p:anim>
                                    <p:anim calcmode="lin" valueType="num">
                                      <p:cBhvr additive="base">
                                        <p:cTn id="3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30"/>
                                        </p:tgtEl>
                                        <p:attrNameLst>
                                          <p:attrName>style.visibility</p:attrName>
                                        </p:attrNameLst>
                                      </p:cBhvr>
                                      <p:to>
                                        <p:strVal val="visible"/>
                                      </p:to>
                                    </p:set>
                                    <p:anim calcmode="lin" valueType="num">
                                      <p:cBhvr additive="base">
                                        <p:cTn id="37" dur="500" fill="hold"/>
                                        <p:tgtEl>
                                          <p:spTgt spid="1030"/>
                                        </p:tgtEl>
                                        <p:attrNameLst>
                                          <p:attrName>ppt_x</p:attrName>
                                        </p:attrNameLst>
                                      </p:cBhvr>
                                      <p:tavLst>
                                        <p:tav tm="0">
                                          <p:val>
                                            <p:strVal val="#ppt_x"/>
                                          </p:val>
                                        </p:tav>
                                        <p:tav tm="100000">
                                          <p:val>
                                            <p:strVal val="#ppt_x"/>
                                          </p:val>
                                        </p:tav>
                                      </p:tavLst>
                                    </p:anim>
                                    <p:anim calcmode="lin" valueType="num">
                                      <p:cBhvr additive="base">
                                        <p:cTn id="38" dur="500" fill="hold"/>
                                        <p:tgtEl>
                                          <p:spTgt spid="1030"/>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6"/>
                                        </p:tgtEl>
                                        <p:attrNameLst>
                                          <p:attrName>style.visibility</p:attrName>
                                        </p:attrNameLst>
                                      </p:cBhvr>
                                      <p:to>
                                        <p:strVal val="visible"/>
                                      </p:to>
                                    </p:set>
                                    <p:anim calcmode="lin" valueType="num">
                                      <p:cBhvr additive="base">
                                        <p:cTn id="41" dur="500" fill="hold"/>
                                        <p:tgtEl>
                                          <p:spTgt spid="26"/>
                                        </p:tgtEl>
                                        <p:attrNameLst>
                                          <p:attrName>ppt_x</p:attrName>
                                        </p:attrNameLst>
                                      </p:cBhvr>
                                      <p:tavLst>
                                        <p:tav tm="0">
                                          <p:val>
                                            <p:strVal val="#ppt_x"/>
                                          </p:val>
                                        </p:tav>
                                        <p:tav tm="100000">
                                          <p:val>
                                            <p:strVal val="#ppt_x"/>
                                          </p:val>
                                        </p:tav>
                                      </p:tavLst>
                                    </p:anim>
                                    <p:anim calcmode="lin" valueType="num">
                                      <p:cBhvr additive="base">
                                        <p:cTn id="4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5 Domains of Learning &amp; Development</a:t>
            </a:r>
            <a:endParaRPr lang="en-US" sz="3200" b="1" dirty="0"/>
          </a:p>
        </p:txBody>
      </p:sp>
      <p:sp>
        <p:nvSpPr>
          <p:cNvPr id="9" name="Rectangle 8"/>
          <p:cNvSpPr/>
          <p:nvPr/>
        </p:nvSpPr>
        <p:spPr>
          <a:xfrm>
            <a:off x="3655607" y="1574667"/>
            <a:ext cx="1856232" cy="787533"/>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11" name="Oval 10" hidden="1"/>
          <p:cNvSpPr/>
          <p:nvPr/>
        </p:nvSpPr>
        <p:spPr>
          <a:xfrm>
            <a:off x="4419600" y="3181762"/>
            <a:ext cx="1600199" cy="1600200"/>
          </a:xfrm>
          <a:prstGeom prst="ellipse">
            <a:avLst/>
          </a:prstGeom>
          <a:solidFill>
            <a:srgbClr val="FFC000">
              <a:alpha val="25000"/>
            </a:srgb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grpSp>
        <p:nvGrpSpPr>
          <p:cNvPr id="12" name="Group 11" hidden="1"/>
          <p:cNvGrpSpPr/>
          <p:nvPr/>
        </p:nvGrpSpPr>
        <p:grpSpPr>
          <a:xfrm>
            <a:off x="6231825" y="3178587"/>
            <a:ext cx="1833182" cy="1416273"/>
            <a:chOff x="5559011" y="1201941"/>
            <a:chExt cx="1833182" cy="1416273"/>
          </a:xfrm>
        </p:grpSpPr>
        <p:sp>
          <p:nvSpPr>
            <p:cNvPr id="13" name="Rectangle 12"/>
            <p:cNvSpPr/>
            <p:nvPr/>
          </p:nvSpPr>
          <p:spPr>
            <a:xfrm>
              <a:off x="5727986" y="1452354"/>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14" name="Rectangle 13"/>
            <p:cNvSpPr/>
            <p:nvPr/>
          </p:nvSpPr>
          <p:spPr>
            <a:xfrm>
              <a:off x="5559011" y="1201941"/>
              <a:ext cx="1664207" cy="116586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smtClean="0">
                  <a:solidFill>
                    <a:srgbClr val="000000"/>
                  </a:solidFill>
                  <a:latin typeface="Verdana" charset="0"/>
                </a:rPr>
                <a:t>Cognitive Development</a:t>
              </a:r>
            </a:p>
          </p:txBody>
        </p:sp>
      </p:grpSp>
      <p:pic>
        <p:nvPicPr>
          <p:cNvPr id="1028" name="Picture 4"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3858821"/>
            <a:ext cx="1603375" cy="1603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18" name="Group 17" hidden="1"/>
          <p:cNvGrpSpPr/>
          <p:nvPr/>
        </p:nvGrpSpPr>
        <p:grpSpPr>
          <a:xfrm>
            <a:off x="5870575" y="4675989"/>
            <a:ext cx="2174681" cy="1538075"/>
            <a:chOff x="5366735" y="2733674"/>
            <a:chExt cx="2174681" cy="1538075"/>
          </a:xfrm>
        </p:grpSpPr>
        <p:sp>
          <p:nvSpPr>
            <p:cNvPr id="19" name="Rectangle 18"/>
            <p:cNvSpPr/>
            <p:nvPr/>
          </p:nvSpPr>
          <p:spPr>
            <a:xfrm>
              <a:off x="5366735" y="3151603"/>
              <a:ext cx="2025457" cy="1120146"/>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20" name="Rectangle 19"/>
            <p:cNvSpPr/>
            <p:nvPr/>
          </p:nvSpPr>
          <p:spPr>
            <a:xfrm>
              <a:off x="5515959" y="2733674"/>
              <a:ext cx="2025457" cy="1120146"/>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600" b="1" dirty="0" smtClean="0">
                  <a:solidFill>
                    <a:srgbClr val="000000"/>
                  </a:solidFill>
                  <a:latin typeface="Verdana" charset="0"/>
                </a:rPr>
                <a:t>Language Development</a:t>
              </a:r>
            </a:p>
            <a:p>
              <a:pPr algn="ctr" eaLnBrk="0" fontAlgn="base" hangingPunct="0">
                <a:spcBef>
                  <a:spcPct val="0"/>
                </a:spcBef>
                <a:spcAft>
                  <a:spcPct val="0"/>
                </a:spcAft>
              </a:pPr>
              <a:r>
                <a:rPr lang="en-US" sz="1600" b="1" dirty="0" smtClean="0">
                  <a:solidFill>
                    <a:srgbClr val="000000"/>
                  </a:solidFill>
                  <a:latin typeface="Verdana" charset="0"/>
                </a:rPr>
                <a:t>&amp; Communication</a:t>
              </a:r>
            </a:p>
          </p:txBody>
        </p:sp>
      </p:grpSp>
      <p:pic>
        <p:nvPicPr>
          <p:cNvPr id="1029" name="Picture 5"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47107" y="3856476"/>
            <a:ext cx="1603375" cy="1603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22" name="Group 21" hidden="1"/>
          <p:cNvGrpSpPr/>
          <p:nvPr/>
        </p:nvGrpSpPr>
        <p:grpSpPr>
          <a:xfrm>
            <a:off x="1528817" y="4698849"/>
            <a:ext cx="1664207" cy="1319314"/>
            <a:chOff x="1322832" y="2975292"/>
            <a:chExt cx="1664207" cy="1319314"/>
          </a:xfrm>
        </p:grpSpPr>
        <p:sp>
          <p:nvSpPr>
            <p:cNvPr id="23" name="Rectangle 22"/>
            <p:cNvSpPr/>
            <p:nvPr/>
          </p:nvSpPr>
          <p:spPr>
            <a:xfrm>
              <a:off x="1322832" y="3128746"/>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24" name="Rectangle 23"/>
            <p:cNvSpPr/>
            <p:nvPr/>
          </p:nvSpPr>
          <p:spPr>
            <a:xfrm>
              <a:off x="1322832" y="2975292"/>
              <a:ext cx="1664207" cy="116586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smtClean="0">
                  <a:solidFill>
                    <a:srgbClr val="000000"/>
                  </a:solidFill>
                  <a:latin typeface="Verdana" charset="0"/>
                </a:rPr>
                <a:t>Health &amp;</a:t>
              </a:r>
            </a:p>
            <a:p>
              <a:pPr algn="ctr" eaLnBrk="0" fontAlgn="base" hangingPunct="0">
                <a:spcBef>
                  <a:spcPct val="0"/>
                </a:spcBef>
                <a:spcAft>
                  <a:spcPct val="0"/>
                </a:spcAft>
              </a:pPr>
              <a:r>
                <a:rPr lang="en-US" sz="1700" b="1" dirty="0" smtClean="0">
                  <a:solidFill>
                    <a:srgbClr val="000000"/>
                  </a:solidFill>
                  <a:latin typeface="Verdana" charset="0"/>
                </a:rPr>
                <a:t>Physical Development</a:t>
              </a:r>
            </a:p>
          </p:txBody>
        </p:sp>
      </p:grpSp>
      <p:pic>
        <p:nvPicPr>
          <p:cNvPr id="1030" name="Picture 6"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93024" y="3178587"/>
            <a:ext cx="1603375" cy="1603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26" name="Group 25" hidden="1"/>
          <p:cNvGrpSpPr/>
          <p:nvPr/>
        </p:nvGrpSpPr>
        <p:grpSpPr>
          <a:xfrm>
            <a:off x="1467857" y="3063240"/>
            <a:ext cx="1680619" cy="1378511"/>
            <a:chOff x="1127374" y="1417320"/>
            <a:chExt cx="1680619" cy="1378511"/>
          </a:xfrm>
        </p:grpSpPr>
        <p:sp>
          <p:nvSpPr>
            <p:cNvPr id="27" name="Rectangle 26"/>
            <p:cNvSpPr/>
            <p:nvPr/>
          </p:nvSpPr>
          <p:spPr>
            <a:xfrm>
              <a:off x="1143786" y="1417320"/>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28" name="Rectangle 27"/>
            <p:cNvSpPr/>
            <p:nvPr/>
          </p:nvSpPr>
          <p:spPr>
            <a:xfrm>
              <a:off x="1127374" y="1629971"/>
              <a:ext cx="1664207" cy="116586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smtClean="0">
                  <a:solidFill>
                    <a:srgbClr val="000000"/>
                  </a:solidFill>
                  <a:latin typeface="Verdana" charset="0"/>
                </a:rPr>
                <a:t>Emotional &amp;</a:t>
              </a:r>
            </a:p>
            <a:p>
              <a:pPr algn="ctr" eaLnBrk="0" fontAlgn="base" hangingPunct="0">
                <a:spcBef>
                  <a:spcPct val="0"/>
                </a:spcBef>
                <a:spcAft>
                  <a:spcPct val="0"/>
                </a:spcAft>
              </a:pPr>
              <a:r>
                <a:rPr lang="en-US" sz="1700" b="1" dirty="0" smtClean="0">
                  <a:solidFill>
                    <a:srgbClr val="000000"/>
                  </a:solidFill>
                  <a:latin typeface="Verdana" charset="0"/>
                </a:rPr>
                <a:t>Social Development</a:t>
              </a:r>
            </a:p>
          </p:txBody>
        </p:sp>
      </p:grpSp>
      <p:sp>
        <p:nvSpPr>
          <p:cNvPr id="25" name="Content Placeholder 2"/>
          <p:cNvSpPr txBox="1">
            <a:spLocks/>
          </p:cNvSpPr>
          <p:nvPr/>
        </p:nvSpPr>
        <p:spPr bwMode="auto">
          <a:xfrm>
            <a:off x="316524" y="1574667"/>
            <a:ext cx="5703276" cy="483670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60000"/>
              </a:spcBef>
              <a:spcAft>
                <a:spcPct val="0"/>
              </a:spcAft>
              <a:buChar char="•"/>
              <a:defRPr sz="3200">
                <a:solidFill>
                  <a:srgbClr val="63554C"/>
                </a:solidFill>
                <a:latin typeface="+mn-lt"/>
                <a:ea typeface="+mn-ea"/>
                <a:cs typeface="ＭＳ Ｐゴシック" charset="0"/>
              </a:defRPr>
            </a:lvl1pPr>
            <a:lvl2pPr marL="742950" indent="-285750" algn="l" rtl="0" eaLnBrk="0" fontAlgn="base" hangingPunct="0">
              <a:spcBef>
                <a:spcPct val="60000"/>
              </a:spcBef>
              <a:spcAft>
                <a:spcPct val="0"/>
              </a:spcAft>
              <a:buChar char="–"/>
              <a:defRPr sz="2800">
                <a:solidFill>
                  <a:srgbClr val="63554C"/>
                </a:solidFill>
                <a:latin typeface="+mn-lt"/>
                <a:ea typeface="+mn-ea"/>
              </a:defRPr>
            </a:lvl2pPr>
            <a:lvl3pPr marL="1085850" indent="-228600" algn="l" rtl="0" eaLnBrk="0" fontAlgn="base" hangingPunct="0">
              <a:spcBef>
                <a:spcPct val="60000"/>
              </a:spcBef>
              <a:spcAft>
                <a:spcPct val="0"/>
              </a:spcAft>
              <a:buChar char="•"/>
              <a:defRPr sz="2400">
                <a:solidFill>
                  <a:srgbClr val="63554C"/>
                </a:solidFill>
                <a:latin typeface="+mn-lt"/>
                <a:ea typeface="+mn-ea"/>
              </a:defRPr>
            </a:lvl3pPr>
            <a:lvl4pPr marL="1428750" indent="-228600" algn="l" rtl="0" eaLnBrk="0" fontAlgn="base" hangingPunct="0">
              <a:spcBef>
                <a:spcPct val="60000"/>
              </a:spcBef>
              <a:spcAft>
                <a:spcPct val="0"/>
              </a:spcAft>
              <a:buChar char="–"/>
              <a:defRPr sz="2000">
                <a:solidFill>
                  <a:srgbClr val="63554C"/>
                </a:solidFill>
                <a:latin typeface="+mn-lt"/>
                <a:ea typeface="+mn-ea"/>
              </a:defRPr>
            </a:lvl4pPr>
            <a:lvl5pPr marL="1771650" indent="-228600" algn="l" rtl="0" eaLnBrk="0" fontAlgn="base" hangingPunct="0">
              <a:spcBef>
                <a:spcPct val="60000"/>
              </a:spcBef>
              <a:spcAft>
                <a:spcPct val="0"/>
              </a:spcAft>
              <a:buChar char="»"/>
              <a:defRPr sz="2000">
                <a:solidFill>
                  <a:srgbClr val="63554C"/>
                </a:solidFill>
                <a:latin typeface="+mn-lt"/>
                <a:ea typeface="+mn-ea"/>
              </a:defRPr>
            </a:lvl5pPr>
            <a:lvl6pPr marL="2514600" indent="-228600" algn="l" rtl="0" fontAlgn="base">
              <a:spcBef>
                <a:spcPct val="20000"/>
              </a:spcBef>
              <a:spcAft>
                <a:spcPct val="0"/>
              </a:spcAft>
              <a:buChar char="»"/>
              <a:defRPr sz="2000">
                <a:solidFill>
                  <a:srgbClr val="173962"/>
                </a:solidFill>
                <a:latin typeface="+mn-lt"/>
                <a:ea typeface="+mn-ea"/>
              </a:defRPr>
            </a:lvl6pPr>
            <a:lvl7pPr marL="2971800" indent="-228600" algn="l" rtl="0" fontAlgn="base">
              <a:spcBef>
                <a:spcPct val="20000"/>
              </a:spcBef>
              <a:spcAft>
                <a:spcPct val="0"/>
              </a:spcAft>
              <a:buChar char="»"/>
              <a:defRPr sz="2000">
                <a:solidFill>
                  <a:srgbClr val="173962"/>
                </a:solidFill>
                <a:latin typeface="+mn-lt"/>
                <a:ea typeface="+mn-ea"/>
              </a:defRPr>
            </a:lvl7pPr>
            <a:lvl8pPr marL="3429000" indent="-228600" algn="l" rtl="0" fontAlgn="base">
              <a:spcBef>
                <a:spcPct val="20000"/>
              </a:spcBef>
              <a:spcAft>
                <a:spcPct val="0"/>
              </a:spcAft>
              <a:buChar char="»"/>
              <a:defRPr sz="2000">
                <a:solidFill>
                  <a:srgbClr val="173962"/>
                </a:solidFill>
                <a:latin typeface="+mn-lt"/>
                <a:ea typeface="+mn-ea"/>
              </a:defRPr>
            </a:lvl8pPr>
            <a:lvl9pPr marL="3886200" indent="-228600" algn="l" rtl="0" fontAlgn="base">
              <a:spcBef>
                <a:spcPct val="20000"/>
              </a:spcBef>
              <a:spcAft>
                <a:spcPct val="0"/>
              </a:spcAft>
              <a:buChar char="»"/>
              <a:defRPr sz="2000">
                <a:solidFill>
                  <a:srgbClr val="173962"/>
                </a:solidFill>
                <a:latin typeface="+mn-lt"/>
                <a:ea typeface="+mn-ea"/>
              </a:defRPr>
            </a:lvl9pPr>
          </a:lstStyle>
          <a:p>
            <a:pPr marL="0" indent="0">
              <a:buFontTx/>
              <a:buNone/>
            </a:pPr>
            <a:r>
              <a:rPr lang="en-US" sz="1800" b="1" dirty="0" smtClean="0">
                <a:solidFill>
                  <a:schemeClr val="tx1"/>
                </a:solidFill>
                <a:latin typeface="MyriadPro-Regular"/>
              </a:rPr>
              <a:t>Cognitive Development Think Tank Claims</a:t>
            </a:r>
          </a:p>
          <a:p>
            <a:pPr marL="457200" lvl="0" indent="-457200">
              <a:buFont typeface="+mj-lt"/>
              <a:buAutoNum type="arabicPeriod"/>
            </a:pPr>
            <a:r>
              <a:rPr lang="en-US" sz="2000" dirty="0" smtClean="0"/>
              <a:t>Students can use content-independent abilities and strategies as well as content-specific skills, processes, and approaches to solve problems and acquire information. </a:t>
            </a:r>
          </a:p>
          <a:p>
            <a:pPr marL="457200" indent="-457200">
              <a:buFont typeface="+mj-lt"/>
              <a:buAutoNum type="arabicPeriod"/>
            </a:pPr>
            <a:r>
              <a:rPr lang="en-US" sz="2000" dirty="0" smtClean="0"/>
              <a:t>Students can make connections to prior learning, construct knowledge, and demonstrate their understanding using multiple modes of expression. </a:t>
            </a:r>
          </a:p>
          <a:p>
            <a:pPr marL="457200" indent="-457200">
              <a:buFont typeface="+mj-lt"/>
              <a:buAutoNum type="arabicPeriod"/>
            </a:pPr>
            <a:r>
              <a:rPr lang="en-US" sz="2000" dirty="0" smtClean="0"/>
              <a:t>Students can come to understand themselves as learners and acquire dispositions (attitudes, beliefs, and values) that support their academic engagement.</a:t>
            </a:r>
          </a:p>
        </p:txBody>
      </p:sp>
      <p:sp>
        <p:nvSpPr>
          <p:cNvPr id="29" name="Oval 28"/>
          <p:cNvSpPr/>
          <p:nvPr/>
        </p:nvSpPr>
        <p:spPr>
          <a:xfrm>
            <a:off x="6986685" y="2994004"/>
            <a:ext cx="1600199" cy="1600200"/>
          </a:xfrm>
          <a:prstGeom prst="ellipse">
            <a:avLst/>
          </a:prstGeom>
          <a:solidFill>
            <a:srgbClr val="FFC000">
              <a:alpha val="13000"/>
            </a:srgb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grpSp>
        <p:nvGrpSpPr>
          <p:cNvPr id="30" name="Group 29"/>
          <p:cNvGrpSpPr/>
          <p:nvPr/>
        </p:nvGrpSpPr>
        <p:grpSpPr>
          <a:xfrm>
            <a:off x="6950438" y="1779270"/>
            <a:ext cx="1869429" cy="4816965"/>
            <a:chOff x="5522764" y="-2198751"/>
            <a:chExt cx="1869429" cy="4816965"/>
          </a:xfrm>
        </p:grpSpPr>
        <p:sp>
          <p:nvSpPr>
            <p:cNvPr id="31" name="Rectangle 30" hidden="1"/>
            <p:cNvSpPr/>
            <p:nvPr/>
          </p:nvSpPr>
          <p:spPr>
            <a:xfrm>
              <a:off x="5727986" y="1452354"/>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32" name="Rectangle 31"/>
            <p:cNvSpPr/>
            <p:nvPr/>
          </p:nvSpPr>
          <p:spPr>
            <a:xfrm>
              <a:off x="5522764" y="-2198751"/>
              <a:ext cx="1664207" cy="116586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a:solidFill>
                    <a:srgbClr val="BFBFBF"/>
                  </a:solidFill>
                  <a:latin typeface="Verdana" charset="0"/>
                </a:rPr>
                <a:t>Cognitive Development</a:t>
              </a:r>
            </a:p>
          </p:txBody>
        </p:sp>
      </p:grpSp>
    </p:spTree>
    <p:extLst>
      <p:ext uri="{BB962C8B-B14F-4D97-AF65-F5344CB8AC3E}">
        <p14:creationId xmlns:p14="http://schemas.microsoft.com/office/powerpoint/2010/main" val="42401084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028"/>
                                        </p:tgtEl>
                                        <p:attrNameLst>
                                          <p:attrName>style.visibility</p:attrName>
                                        </p:attrNameLst>
                                      </p:cBhvr>
                                      <p:to>
                                        <p:strVal val="visible"/>
                                      </p:to>
                                    </p:set>
                                    <p:anim calcmode="lin" valueType="num">
                                      <p:cBhvr additive="base">
                                        <p:cTn id="17" dur="500" fill="hold"/>
                                        <p:tgtEl>
                                          <p:spTgt spid="1028"/>
                                        </p:tgtEl>
                                        <p:attrNameLst>
                                          <p:attrName>ppt_x</p:attrName>
                                        </p:attrNameLst>
                                      </p:cBhvr>
                                      <p:tavLst>
                                        <p:tav tm="0">
                                          <p:val>
                                            <p:strVal val="#ppt_x"/>
                                          </p:val>
                                        </p:tav>
                                        <p:tav tm="100000">
                                          <p:val>
                                            <p:strVal val="#ppt_x"/>
                                          </p:val>
                                        </p:tav>
                                      </p:tavLst>
                                    </p:anim>
                                    <p:anim calcmode="lin" valueType="num">
                                      <p:cBhvr additive="base">
                                        <p:cTn id="18" dur="500" fill="hold"/>
                                        <p:tgtEl>
                                          <p:spTgt spid="1028"/>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additive="base">
                                        <p:cTn id="21" dur="500" fill="hold"/>
                                        <p:tgtEl>
                                          <p:spTgt spid="18"/>
                                        </p:tgtEl>
                                        <p:attrNameLst>
                                          <p:attrName>ppt_x</p:attrName>
                                        </p:attrNameLst>
                                      </p:cBhvr>
                                      <p:tavLst>
                                        <p:tav tm="0">
                                          <p:val>
                                            <p:strVal val="#ppt_x"/>
                                          </p:val>
                                        </p:tav>
                                        <p:tav tm="100000">
                                          <p:val>
                                            <p:strVal val="#ppt_x"/>
                                          </p:val>
                                        </p:tav>
                                      </p:tavLst>
                                    </p:anim>
                                    <p:anim calcmode="lin" valueType="num">
                                      <p:cBhvr additive="base">
                                        <p:cTn id="2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029"/>
                                        </p:tgtEl>
                                        <p:attrNameLst>
                                          <p:attrName>style.visibility</p:attrName>
                                        </p:attrNameLst>
                                      </p:cBhvr>
                                      <p:to>
                                        <p:strVal val="visible"/>
                                      </p:to>
                                    </p:set>
                                    <p:anim calcmode="lin" valueType="num">
                                      <p:cBhvr additive="base">
                                        <p:cTn id="27" dur="500" fill="hold"/>
                                        <p:tgtEl>
                                          <p:spTgt spid="1029"/>
                                        </p:tgtEl>
                                        <p:attrNameLst>
                                          <p:attrName>ppt_x</p:attrName>
                                        </p:attrNameLst>
                                      </p:cBhvr>
                                      <p:tavLst>
                                        <p:tav tm="0">
                                          <p:val>
                                            <p:strVal val="#ppt_x"/>
                                          </p:val>
                                        </p:tav>
                                        <p:tav tm="100000">
                                          <p:val>
                                            <p:strVal val="#ppt_x"/>
                                          </p:val>
                                        </p:tav>
                                      </p:tavLst>
                                    </p:anim>
                                    <p:anim calcmode="lin" valueType="num">
                                      <p:cBhvr additive="base">
                                        <p:cTn id="28" dur="500" fill="hold"/>
                                        <p:tgtEl>
                                          <p:spTgt spid="1029"/>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500" fill="hold"/>
                                        <p:tgtEl>
                                          <p:spTgt spid="22"/>
                                        </p:tgtEl>
                                        <p:attrNameLst>
                                          <p:attrName>ppt_x</p:attrName>
                                        </p:attrNameLst>
                                      </p:cBhvr>
                                      <p:tavLst>
                                        <p:tav tm="0">
                                          <p:val>
                                            <p:strVal val="#ppt_x"/>
                                          </p:val>
                                        </p:tav>
                                        <p:tav tm="100000">
                                          <p:val>
                                            <p:strVal val="#ppt_x"/>
                                          </p:val>
                                        </p:tav>
                                      </p:tavLst>
                                    </p:anim>
                                    <p:anim calcmode="lin" valueType="num">
                                      <p:cBhvr additive="base">
                                        <p:cTn id="3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30"/>
                                        </p:tgtEl>
                                        <p:attrNameLst>
                                          <p:attrName>style.visibility</p:attrName>
                                        </p:attrNameLst>
                                      </p:cBhvr>
                                      <p:to>
                                        <p:strVal val="visible"/>
                                      </p:to>
                                    </p:set>
                                    <p:anim calcmode="lin" valueType="num">
                                      <p:cBhvr additive="base">
                                        <p:cTn id="37" dur="500" fill="hold"/>
                                        <p:tgtEl>
                                          <p:spTgt spid="1030"/>
                                        </p:tgtEl>
                                        <p:attrNameLst>
                                          <p:attrName>ppt_x</p:attrName>
                                        </p:attrNameLst>
                                      </p:cBhvr>
                                      <p:tavLst>
                                        <p:tav tm="0">
                                          <p:val>
                                            <p:strVal val="#ppt_x"/>
                                          </p:val>
                                        </p:tav>
                                        <p:tav tm="100000">
                                          <p:val>
                                            <p:strVal val="#ppt_x"/>
                                          </p:val>
                                        </p:tav>
                                      </p:tavLst>
                                    </p:anim>
                                    <p:anim calcmode="lin" valueType="num">
                                      <p:cBhvr additive="base">
                                        <p:cTn id="38" dur="500" fill="hold"/>
                                        <p:tgtEl>
                                          <p:spTgt spid="1030"/>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6"/>
                                        </p:tgtEl>
                                        <p:attrNameLst>
                                          <p:attrName>style.visibility</p:attrName>
                                        </p:attrNameLst>
                                      </p:cBhvr>
                                      <p:to>
                                        <p:strVal val="visible"/>
                                      </p:to>
                                    </p:set>
                                    <p:anim calcmode="lin" valueType="num">
                                      <p:cBhvr additive="base">
                                        <p:cTn id="41" dur="500" fill="hold"/>
                                        <p:tgtEl>
                                          <p:spTgt spid="26"/>
                                        </p:tgtEl>
                                        <p:attrNameLst>
                                          <p:attrName>ppt_x</p:attrName>
                                        </p:attrNameLst>
                                      </p:cBhvr>
                                      <p:tavLst>
                                        <p:tav tm="0">
                                          <p:val>
                                            <p:strVal val="#ppt_x"/>
                                          </p:val>
                                        </p:tav>
                                        <p:tav tm="100000">
                                          <p:val>
                                            <p:strVal val="#ppt_x"/>
                                          </p:val>
                                        </p:tav>
                                      </p:tavLst>
                                    </p:anim>
                                    <p:anim calcmode="lin" valueType="num">
                                      <p:cBhvr additive="base">
                                        <p:cTn id="4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735"/>
            <a:ext cx="8229600" cy="1143000"/>
          </a:xfrm>
        </p:spPr>
        <p:txBody>
          <a:bodyPr/>
          <a:lstStyle/>
          <a:p>
            <a:r>
              <a:rPr lang="en-US" sz="3200" b="1" dirty="0" smtClean="0"/>
              <a:t>5 Domains of Learning &amp; Development</a:t>
            </a:r>
            <a:endParaRPr lang="en-US" sz="3200" dirty="0"/>
          </a:p>
        </p:txBody>
      </p:sp>
      <p:sp>
        <p:nvSpPr>
          <p:cNvPr id="9" name="Rectangle 8"/>
          <p:cNvSpPr/>
          <p:nvPr/>
        </p:nvSpPr>
        <p:spPr>
          <a:xfrm>
            <a:off x="3655607" y="1574667"/>
            <a:ext cx="1856232" cy="787533"/>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11" name="Oval 10" hidden="1"/>
          <p:cNvSpPr/>
          <p:nvPr/>
        </p:nvSpPr>
        <p:spPr>
          <a:xfrm>
            <a:off x="4419600" y="3181762"/>
            <a:ext cx="1600199" cy="1600200"/>
          </a:xfrm>
          <a:prstGeom prst="ellipse">
            <a:avLst/>
          </a:prstGeom>
          <a:solidFill>
            <a:srgbClr val="FFC000">
              <a:alpha val="25000"/>
            </a:srgb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grpSp>
        <p:nvGrpSpPr>
          <p:cNvPr id="12" name="Group 11" hidden="1"/>
          <p:cNvGrpSpPr/>
          <p:nvPr/>
        </p:nvGrpSpPr>
        <p:grpSpPr>
          <a:xfrm>
            <a:off x="6231825" y="3178587"/>
            <a:ext cx="1833182" cy="1416273"/>
            <a:chOff x="5559011" y="1201941"/>
            <a:chExt cx="1833182" cy="1416273"/>
          </a:xfrm>
        </p:grpSpPr>
        <p:sp>
          <p:nvSpPr>
            <p:cNvPr id="13" name="Rectangle 12"/>
            <p:cNvSpPr/>
            <p:nvPr/>
          </p:nvSpPr>
          <p:spPr>
            <a:xfrm>
              <a:off x="5727986" y="1452354"/>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14" name="Rectangle 13"/>
            <p:cNvSpPr/>
            <p:nvPr/>
          </p:nvSpPr>
          <p:spPr>
            <a:xfrm>
              <a:off x="5559011" y="1201941"/>
              <a:ext cx="1664207" cy="116586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smtClean="0">
                  <a:solidFill>
                    <a:srgbClr val="000000"/>
                  </a:solidFill>
                  <a:latin typeface="Verdana" charset="0"/>
                </a:rPr>
                <a:t>Cognitive Development</a:t>
              </a:r>
            </a:p>
          </p:txBody>
        </p:sp>
      </p:grpSp>
      <p:pic>
        <p:nvPicPr>
          <p:cNvPr id="1028" name="Picture 4"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3858821"/>
            <a:ext cx="1603375" cy="1603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18" name="Group 17" hidden="1"/>
          <p:cNvGrpSpPr/>
          <p:nvPr/>
        </p:nvGrpSpPr>
        <p:grpSpPr>
          <a:xfrm>
            <a:off x="5870575" y="4675989"/>
            <a:ext cx="2174681" cy="1538075"/>
            <a:chOff x="5366735" y="2733674"/>
            <a:chExt cx="2174681" cy="1538075"/>
          </a:xfrm>
        </p:grpSpPr>
        <p:sp>
          <p:nvSpPr>
            <p:cNvPr id="19" name="Rectangle 18"/>
            <p:cNvSpPr/>
            <p:nvPr/>
          </p:nvSpPr>
          <p:spPr>
            <a:xfrm>
              <a:off x="5366735" y="3151603"/>
              <a:ext cx="2025457" cy="1120146"/>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20" name="Rectangle 19"/>
            <p:cNvSpPr/>
            <p:nvPr/>
          </p:nvSpPr>
          <p:spPr>
            <a:xfrm>
              <a:off x="5515959" y="2733674"/>
              <a:ext cx="2025457" cy="1120146"/>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600" b="1" dirty="0" smtClean="0">
                  <a:solidFill>
                    <a:srgbClr val="000000"/>
                  </a:solidFill>
                  <a:latin typeface="Verdana" charset="0"/>
                </a:rPr>
                <a:t>Language Development</a:t>
              </a:r>
            </a:p>
            <a:p>
              <a:pPr algn="ctr" eaLnBrk="0" fontAlgn="base" hangingPunct="0">
                <a:spcBef>
                  <a:spcPct val="0"/>
                </a:spcBef>
                <a:spcAft>
                  <a:spcPct val="0"/>
                </a:spcAft>
              </a:pPr>
              <a:r>
                <a:rPr lang="en-US" sz="1600" b="1" dirty="0" smtClean="0">
                  <a:solidFill>
                    <a:srgbClr val="000000"/>
                  </a:solidFill>
                  <a:latin typeface="Verdana" charset="0"/>
                </a:rPr>
                <a:t>&amp; Communication</a:t>
              </a:r>
            </a:p>
          </p:txBody>
        </p:sp>
      </p:grpSp>
      <p:pic>
        <p:nvPicPr>
          <p:cNvPr id="1029" name="Picture 5"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47107" y="3856476"/>
            <a:ext cx="1603375" cy="1603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22" name="Group 21" hidden="1"/>
          <p:cNvGrpSpPr/>
          <p:nvPr/>
        </p:nvGrpSpPr>
        <p:grpSpPr>
          <a:xfrm>
            <a:off x="1528817" y="4698849"/>
            <a:ext cx="1664207" cy="1319314"/>
            <a:chOff x="1322832" y="2975292"/>
            <a:chExt cx="1664207" cy="1319314"/>
          </a:xfrm>
        </p:grpSpPr>
        <p:sp>
          <p:nvSpPr>
            <p:cNvPr id="23" name="Rectangle 22"/>
            <p:cNvSpPr/>
            <p:nvPr/>
          </p:nvSpPr>
          <p:spPr>
            <a:xfrm>
              <a:off x="1322832" y="3128746"/>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24" name="Rectangle 23"/>
            <p:cNvSpPr/>
            <p:nvPr/>
          </p:nvSpPr>
          <p:spPr>
            <a:xfrm>
              <a:off x="1322832" y="2975292"/>
              <a:ext cx="1664207" cy="116586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smtClean="0">
                  <a:solidFill>
                    <a:srgbClr val="000000"/>
                  </a:solidFill>
                  <a:latin typeface="Verdana" charset="0"/>
                </a:rPr>
                <a:t>Health &amp;</a:t>
              </a:r>
            </a:p>
            <a:p>
              <a:pPr algn="ctr" eaLnBrk="0" fontAlgn="base" hangingPunct="0">
                <a:spcBef>
                  <a:spcPct val="0"/>
                </a:spcBef>
                <a:spcAft>
                  <a:spcPct val="0"/>
                </a:spcAft>
              </a:pPr>
              <a:r>
                <a:rPr lang="en-US" sz="1700" b="1" dirty="0" smtClean="0">
                  <a:solidFill>
                    <a:srgbClr val="000000"/>
                  </a:solidFill>
                  <a:latin typeface="Verdana" charset="0"/>
                </a:rPr>
                <a:t>Physical Development</a:t>
              </a:r>
            </a:p>
          </p:txBody>
        </p:sp>
      </p:grpSp>
      <p:pic>
        <p:nvPicPr>
          <p:cNvPr id="1030" name="Picture 6"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93024" y="3178587"/>
            <a:ext cx="1603375" cy="1603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26" name="Group 25" hidden="1"/>
          <p:cNvGrpSpPr/>
          <p:nvPr/>
        </p:nvGrpSpPr>
        <p:grpSpPr>
          <a:xfrm>
            <a:off x="1467857" y="3063240"/>
            <a:ext cx="1680619" cy="1378511"/>
            <a:chOff x="1127374" y="1417320"/>
            <a:chExt cx="1680619" cy="1378511"/>
          </a:xfrm>
        </p:grpSpPr>
        <p:sp>
          <p:nvSpPr>
            <p:cNvPr id="27" name="Rectangle 26"/>
            <p:cNvSpPr/>
            <p:nvPr/>
          </p:nvSpPr>
          <p:spPr>
            <a:xfrm>
              <a:off x="1143786" y="1417320"/>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28" name="Rectangle 27"/>
            <p:cNvSpPr/>
            <p:nvPr/>
          </p:nvSpPr>
          <p:spPr>
            <a:xfrm>
              <a:off x="1127374" y="1629971"/>
              <a:ext cx="1664207" cy="116586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smtClean="0">
                  <a:solidFill>
                    <a:srgbClr val="000000"/>
                  </a:solidFill>
                  <a:latin typeface="Verdana" charset="0"/>
                </a:rPr>
                <a:t>Emotional &amp;</a:t>
              </a:r>
            </a:p>
            <a:p>
              <a:pPr algn="ctr" eaLnBrk="0" fontAlgn="base" hangingPunct="0">
                <a:spcBef>
                  <a:spcPct val="0"/>
                </a:spcBef>
                <a:spcAft>
                  <a:spcPct val="0"/>
                </a:spcAft>
              </a:pPr>
              <a:r>
                <a:rPr lang="en-US" sz="1700" b="1" dirty="0" smtClean="0">
                  <a:solidFill>
                    <a:srgbClr val="000000"/>
                  </a:solidFill>
                  <a:latin typeface="Verdana" charset="0"/>
                </a:rPr>
                <a:t>Social Development</a:t>
              </a:r>
            </a:p>
          </p:txBody>
        </p:sp>
      </p:grpSp>
      <p:sp>
        <p:nvSpPr>
          <p:cNvPr id="25" name="Content Placeholder 2"/>
          <p:cNvSpPr txBox="1">
            <a:spLocks/>
          </p:cNvSpPr>
          <p:nvPr/>
        </p:nvSpPr>
        <p:spPr bwMode="auto">
          <a:xfrm>
            <a:off x="316523" y="4417938"/>
            <a:ext cx="8534400" cy="2379187"/>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60000"/>
              </a:spcBef>
              <a:spcAft>
                <a:spcPct val="0"/>
              </a:spcAft>
              <a:buChar char="•"/>
              <a:defRPr sz="3200">
                <a:solidFill>
                  <a:srgbClr val="63554C"/>
                </a:solidFill>
                <a:latin typeface="+mn-lt"/>
                <a:ea typeface="+mn-ea"/>
                <a:cs typeface="ＭＳ Ｐゴシック" charset="0"/>
              </a:defRPr>
            </a:lvl1pPr>
            <a:lvl2pPr marL="742950" indent="-285750" algn="l" rtl="0" eaLnBrk="0" fontAlgn="base" hangingPunct="0">
              <a:spcBef>
                <a:spcPct val="60000"/>
              </a:spcBef>
              <a:spcAft>
                <a:spcPct val="0"/>
              </a:spcAft>
              <a:buChar char="–"/>
              <a:defRPr sz="2800">
                <a:solidFill>
                  <a:srgbClr val="63554C"/>
                </a:solidFill>
                <a:latin typeface="+mn-lt"/>
                <a:ea typeface="+mn-ea"/>
              </a:defRPr>
            </a:lvl2pPr>
            <a:lvl3pPr marL="1085850" indent="-228600" algn="l" rtl="0" eaLnBrk="0" fontAlgn="base" hangingPunct="0">
              <a:spcBef>
                <a:spcPct val="60000"/>
              </a:spcBef>
              <a:spcAft>
                <a:spcPct val="0"/>
              </a:spcAft>
              <a:buChar char="•"/>
              <a:defRPr sz="2400">
                <a:solidFill>
                  <a:srgbClr val="63554C"/>
                </a:solidFill>
                <a:latin typeface="+mn-lt"/>
                <a:ea typeface="+mn-ea"/>
              </a:defRPr>
            </a:lvl3pPr>
            <a:lvl4pPr marL="1428750" indent="-228600" algn="l" rtl="0" eaLnBrk="0" fontAlgn="base" hangingPunct="0">
              <a:spcBef>
                <a:spcPct val="60000"/>
              </a:spcBef>
              <a:spcAft>
                <a:spcPct val="0"/>
              </a:spcAft>
              <a:buChar char="–"/>
              <a:defRPr sz="2000">
                <a:solidFill>
                  <a:srgbClr val="63554C"/>
                </a:solidFill>
                <a:latin typeface="+mn-lt"/>
                <a:ea typeface="+mn-ea"/>
              </a:defRPr>
            </a:lvl4pPr>
            <a:lvl5pPr marL="1771650" indent="-228600" algn="l" rtl="0" eaLnBrk="0" fontAlgn="base" hangingPunct="0">
              <a:spcBef>
                <a:spcPct val="60000"/>
              </a:spcBef>
              <a:spcAft>
                <a:spcPct val="0"/>
              </a:spcAft>
              <a:buChar char="»"/>
              <a:defRPr sz="2000">
                <a:solidFill>
                  <a:srgbClr val="63554C"/>
                </a:solidFill>
                <a:latin typeface="+mn-lt"/>
                <a:ea typeface="+mn-ea"/>
              </a:defRPr>
            </a:lvl5pPr>
            <a:lvl6pPr marL="2514600" indent="-228600" algn="l" rtl="0" fontAlgn="base">
              <a:spcBef>
                <a:spcPct val="20000"/>
              </a:spcBef>
              <a:spcAft>
                <a:spcPct val="0"/>
              </a:spcAft>
              <a:buChar char="»"/>
              <a:defRPr sz="2000">
                <a:solidFill>
                  <a:srgbClr val="173962"/>
                </a:solidFill>
                <a:latin typeface="+mn-lt"/>
                <a:ea typeface="+mn-ea"/>
              </a:defRPr>
            </a:lvl6pPr>
            <a:lvl7pPr marL="2971800" indent="-228600" algn="l" rtl="0" fontAlgn="base">
              <a:spcBef>
                <a:spcPct val="20000"/>
              </a:spcBef>
              <a:spcAft>
                <a:spcPct val="0"/>
              </a:spcAft>
              <a:buChar char="»"/>
              <a:defRPr sz="2000">
                <a:solidFill>
                  <a:srgbClr val="173962"/>
                </a:solidFill>
                <a:latin typeface="+mn-lt"/>
                <a:ea typeface="+mn-ea"/>
              </a:defRPr>
            </a:lvl7pPr>
            <a:lvl8pPr marL="3429000" indent="-228600" algn="l" rtl="0" fontAlgn="base">
              <a:spcBef>
                <a:spcPct val="20000"/>
              </a:spcBef>
              <a:spcAft>
                <a:spcPct val="0"/>
              </a:spcAft>
              <a:buChar char="»"/>
              <a:defRPr sz="2000">
                <a:solidFill>
                  <a:srgbClr val="173962"/>
                </a:solidFill>
                <a:latin typeface="+mn-lt"/>
                <a:ea typeface="+mn-ea"/>
              </a:defRPr>
            </a:lvl8pPr>
            <a:lvl9pPr marL="3886200" indent="-228600" algn="l" rtl="0" fontAlgn="base">
              <a:spcBef>
                <a:spcPct val="20000"/>
              </a:spcBef>
              <a:spcAft>
                <a:spcPct val="0"/>
              </a:spcAft>
              <a:buChar char="»"/>
              <a:defRPr sz="2000">
                <a:solidFill>
                  <a:srgbClr val="173962"/>
                </a:solidFill>
                <a:latin typeface="+mn-lt"/>
                <a:ea typeface="+mn-ea"/>
              </a:defRPr>
            </a:lvl9pPr>
          </a:lstStyle>
          <a:p>
            <a:pPr marL="0" indent="0">
              <a:buFontTx/>
              <a:buNone/>
            </a:pPr>
            <a:r>
              <a:rPr lang="en-US" sz="1800" b="1" dirty="0" smtClean="0">
                <a:solidFill>
                  <a:schemeClr val="tx1"/>
                </a:solidFill>
                <a:latin typeface="+mj-lt"/>
              </a:rPr>
              <a:t>NC Standard Course of Study Example:</a:t>
            </a:r>
          </a:p>
          <a:p>
            <a:pPr marL="0" indent="0">
              <a:buNone/>
            </a:pPr>
            <a:r>
              <a:rPr lang="en-US" sz="1600" b="1" dirty="0" smtClean="0">
                <a:solidFill>
                  <a:schemeClr val="tx1"/>
                </a:solidFill>
                <a:latin typeface="+mj-lt"/>
              </a:rPr>
              <a:t>K.CC.4  </a:t>
            </a:r>
            <a:r>
              <a:rPr lang="en-US" sz="1600" dirty="0" smtClean="0">
                <a:solidFill>
                  <a:schemeClr val="tx1"/>
                </a:solidFill>
                <a:latin typeface="+mj-lt"/>
              </a:rPr>
              <a:t>Understand the relationship between numbers and quantities; connect counting to cardinality.</a:t>
            </a:r>
          </a:p>
          <a:p>
            <a:pPr marL="800100" lvl="1" indent="-342900">
              <a:buFont typeface="+mj-lt"/>
              <a:buAutoNum type="alphaLcParenR" startAt="2"/>
            </a:pPr>
            <a:r>
              <a:rPr lang="en-US" sz="1600" dirty="0" smtClean="0">
                <a:solidFill>
                  <a:schemeClr val="tx1"/>
                </a:solidFill>
                <a:latin typeface="+mj-lt"/>
              </a:rPr>
              <a:t>Understand that the last number name said tells the number of objects counted.  The number of objects is the same regardless of their arrangement or the order in which they were counted.</a:t>
            </a:r>
            <a:endParaRPr lang="en-US" sz="1600" dirty="0">
              <a:solidFill>
                <a:schemeClr val="tx1"/>
              </a:solidFill>
              <a:latin typeface="+mj-lt"/>
            </a:endParaRPr>
          </a:p>
          <a:p>
            <a:pPr marL="0" indent="0">
              <a:buNone/>
            </a:pPr>
            <a:r>
              <a:rPr lang="en-US" sz="1600" b="1" dirty="0" smtClean="0">
                <a:solidFill>
                  <a:schemeClr val="tx1"/>
                </a:solidFill>
                <a:latin typeface="+mj-lt"/>
              </a:rPr>
              <a:t>V.2.1 </a:t>
            </a:r>
            <a:r>
              <a:rPr lang="en-US" sz="1600" b="1" dirty="0">
                <a:solidFill>
                  <a:schemeClr val="tx1"/>
                </a:solidFill>
                <a:latin typeface="+mj-lt"/>
              </a:rPr>
              <a:t>and </a:t>
            </a:r>
            <a:r>
              <a:rPr lang="en-US" sz="1600" b="1" dirty="0" smtClean="0">
                <a:solidFill>
                  <a:schemeClr val="tx1"/>
                </a:solidFill>
                <a:latin typeface="+mj-lt"/>
              </a:rPr>
              <a:t>2.V.2.1  </a:t>
            </a:r>
            <a:r>
              <a:rPr lang="en-US" sz="1600" dirty="0" smtClean="0">
                <a:solidFill>
                  <a:schemeClr val="tx1"/>
                </a:solidFill>
                <a:latin typeface="+mj-lt"/>
              </a:rPr>
              <a:t>Recognize </a:t>
            </a:r>
            <a:r>
              <a:rPr lang="en-US" sz="1600" dirty="0">
                <a:solidFill>
                  <a:schemeClr val="tx1"/>
                </a:solidFill>
                <a:latin typeface="+mj-lt"/>
              </a:rPr>
              <a:t>that artistic problems have multiple solutions. </a:t>
            </a:r>
          </a:p>
          <a:p>
            <a:pPr marL="800100" lvl="1" indent="-342900">
              <a:buFont typeface="+mj-lt"/>
              <a:buAutoNum type="alphaLcParenR" startAt="2"/>
            </a:pPr>
            <a:endParaRPr lang="en-US" sz="1400" dirty="0" smtClean="0">
              <a:solidFill>
                <a:schemeClr val="tx1"/>
              </a:solidFill>
              <a:latin typeface="+mj-lt"/>
            </a:endParaRPr>
          </a:p>
          <a:p>
            <a:pPr marL="457200" lvl="1" indent="0">
              <a:buNone/>
            </a:pPr>
            <a:endParaRPr lang="en-US" sz="1400" dirty="0">
              <a:solidFill>
                <a:schemeClr val="tx1"/>
              </a:solidFill>
              <a:latin typeface="+mj-lt"/>
            </a:endParaRPr>
          </a:p>
        </p:txBody>
      </p:sp>
      <p:sp>
        <p:nvSpPr>
          <p:cNvPr id="29" name="Oval 28"/>
          <p:cNvSpPr/>
          <p:nvPr/>
        </p:nvSpPr>
        <p:spPr>
          <a:xfrm>
            <a:off x="2898512" y="943898"/>
            <a:ext cx="3333313" cy="3320586"/>
          </a:xfrm>
          <a:prstGeom prst="ellipse">
            <a:avLst/>
          </a:prstGeom>
          <a:solidFill>
            <a:srgbClr val="FFC000">
              <a:alpha val="20000"/>
            </a:srgb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grpSp>
        <p:nvGrpSpPr>
          <p:cNvPr id="30" name="Group 29"/>
          <p:cNvGrpSpPr/>
          <p:nvPr/>
        </p:nvGrpSpPr>
        <p:grpSpPr>
          <a:xfrm>
            <a:off x="3289275" y="1300226"/>
            <a:ext cx="4928132" cy="1846834"/>
            <a:chOff x="2464061" y="771380"/>
            <a:chExt cx="4928132" cy="1846834"/>
          </a:xfrm>
        </p:grpSpPr>
        <p:sp>
          <p:nvSpPr>
            <p:cNvPr id="31" name="Rectangle 30" hidden="1"/>
            <p:cNvSpPr/>
            <p:nvPr/>
          </p:nvSpPr>
          <p:spPr>
            <a:xfrm>
              <a:off x="5727986" y="1452354"/>
              <a:ext cx="1664207" cy="116586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32" name="Rectangle 31"/>
            <p:cNvSpPr/>
            <p:nvPr/>
          </p:nvSpPr>
          <p:spPr>
            <a:xfrm>
              <a:off x="2464061" y="771380"/>
              <a:ext cx="2581299" cy="1165860"/>
            </a:xfrm>
            <a:prstGeom prst="rect">
              <a:avLst/>
            </a:prstGeom>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ctr" eaLnBrk="0" fontAlgn="base" hangingPunct="0">
                <a:spcBef>
                  <a:spcPct val="0"/>
                </a:spcBef>
                <a:spcAft>
                  <a:spcPct val="0"/>
                </a:spcAft>
              </a:pPr>
              <a:r>
                <a:rPr lang="en-US" sz="1700" b="1" dirty="0">
                  <a:solidFill>
                    <a:srgbClr val="7F7F7F"/>
                  </a:solidFill>
                  <a:latin typeface="Verdana" charset="0"/>
                </a:rPr>
                <a:t>Cognitive Development</a:t>
              </a:r>
            </a:p>
          </p:txBody>
        </p:sp>
      </p:grpSp>
      <p:sp>
        <p:nvSpPr>
          <p:cNvPr id="3" name="TextBox 2"/>
          <p:cNvSpPr txBox="1"/>
          <p:nvPr/>
        </p:nvSpPr>
        <p:spPr>
          <a:xfrm>
            <a:off x="3289275" y="2316809"/>
            <a:ext cx="2822159" cy="1477328"/>
          </a:xfrm>
          <a:prstGeom prst="rect">
            <a:avLst/>
          </a:prstGeom>
          <a:noFill/>
        </p:spPr>
        <p:txBody>
          <a:bodyPr wrap="square" rtlCol="0">
            <a:spAutoFit/>
          </a:bodyPr>
          <a:lstStyle/>
          <a:p>
            <a:r>
              <a:rPr lang="en-US" b="1" dirty="0" smtClean="0"/>
              <a:t>NC Standards Connection:</a:t>
            </a:r>
          </a:p>
          <a:p>
            <a:pPr marL="285750" indent="-285750">
              <a:buFont typeface="Arial"/>
              <a:buChar char="•"/>
            </a:pPr>
            <a:r>
              <a:rPr lang="en-US" dirty="0" smtClean="0"/>
              <a:t>Arts</a:t>
            </a:r>
          </a:p>
          <a:p>
            <a:pPr marL="285750" indent="-285750">
              <a:buFont typeface="Arial"/>
              <a:buChar char="•"/>
            </a:pPr>
            <a:r>
              <a:rPr lang="en-US" dirty="0" smtClean="0"/>
              <a:t>Mathematics</a:t>
            </a:r>
          </a:p>
          <a:p>
            <a:pPr marL="285750" indent="-285750">
              <a:buFont typeface="Arial"/>
              <a:buChar char="•"/>
            </a:pPr>
            <a:r>
              <a:rPr lang="en-US" dirty="0" smtClean="0"/>
              <a:t>Science</a:t>
            </a:r>
          </a:p>
          <a:p>
            <a:pPr marL="285750" indent="-285750">
              <a:buFont typeface="Arial"/>
              <a:buChar char="•"/>
            </a:pPr>
            <a:r>
              <a:rPr lang="en-US" dirty="0" smtClean="0"/>
              <a:t>Social Studies</a:t>
            </a:r>
            <a:endParaRPr lang="en-US" dirty="0"/>
          </a:p>
        </p:txBody>
      </p:sp>
      <p:sp>
        <p:nvSpPr>
          <p:cNvPr id="33" name="TextBox 32"/>
          <p:cNvSpPr txBox="1"/>
          <p:nvPr/>
        </p:nvSpPr>
        <p:spPr>
          <a:xfrm>
            <a:off x="316523" y="1306164"/>
            <a:ext cx="1982706" cy="1477328"/>
          </a:xfrm>
          <a:prstGeom prst="rect">
            <a:avLst/>
          </a:prstGeom>
          <a:noFill/>
        </p:spPr>
        <p:txBody>
          <a:bodyPr wrap="square" rtlCol="0">
            <a:spAutoFit/>
          </a:bodyPr>
          <a:lstStyle/>
          <a:p>
            <a:pPr algn="ctr"/>
            <a:r>
              <a:rPr lang="en-US" dirty="0" smtClean="0">
                <a:solidFill>
                  <a:schemeClr val="accent6">
                    <a:lumMod val="75000"/>
                  </a:schemeClr>
                </a:solidFill>
                <a:latin typeface="Chalkboard"/>
                <a:cs typeface="Chalkboard"/>
              </a:rPr>
              <a:t>How does this domain connect to the NC Standard Course of Study?</a:t>
            </a:r>
            <a:endParaRPr lang="en-US" dirty="0">
              <a:solidFill>
                <a:schemeClr val="accent6">
                  <a:lumMod val="75000"/>
                </a:schemeClr>
              </a:solidFill>
              <a:latin typeface="Chalkboard"/>
              <a:cs typeface="Chalkboard"/>
            </a:endParaRPr>
          </a:p>
        </p:txBody>
      </p:sp>
    </p:spTree>
    <p:extLst>
      <p:ext uri="{BB962C8B-B14F-4D97-AF65-F5344CB8AC3E}">
        <p14:creationId xmlns:p14="http://schemas.microsoft.com/office/powerpoint/2010/main" val="39387619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028"/>
                                        </p:tgtEl>
                                        <p:attrNameLst>
                                          <p:attrName>style.visibility</p:attrName>
                                        </p:attrNameLst>
                                      </p:cBhvr>
                                      <p:to>
                                        <p:strVal val="visible"/>
                                      </p:to>
                                    </p:set>
                                    <p:anim calcmode="lin" valueType="num">
                                      <p:cBhvr additive="base">
                                        <p:cTn id="17" dur="500" fill="hold"/>
                                        <p:tgtEl>
                                          <p:spTgt spid="1028"/>
                                        </p:tgtEl>
                                        <p:attrNameLst>
                                          <p:attrName>ppt_x</p:attrName>
                                        </p:attrNameLst>
                                      </p:cBhvr>
                                      <p:tavLst>
                                        <p:tav tm="0">
                                          <p:val>
                                            <p:strVal val="#ppt_x"/>
                                          </p:val>
                                        </p:tav>
                                        <p:tav tm="100000">
                                          <p:val>
                                            <p:strVal val="#ppt_x"/>
                                          </p:val>
                                        </p:tav>
                                      </p:tavLst>
                                    </p:anim>
                                    <p:anim calcmode="lin" valueType="num">
                                      <p:cBhvr additive="base">
                                        <p:cTn id="18" dur="500" fill="hold"/>
                                        <p:tgtEl>
                                          <p:spTgt spid="1028"/>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additive="base">
                                        <p:cTn id="21" dur="500" fill="hold"/>
                                        <p:tgtEl>
                                          <p:spTgt spid="18"/>
                                        </p:tgtEl>
                                        <p:attrNameLst>
                                          <p:attrName>ppt_x</p:attrName>
                                        </p:attrNameLst>
                                      </p:cBhvr>
                                      <p:tavLst>
                                        <p:tav tm="0">
                                          <p:val>
                                            <p:strVal val="#ppt_x"/>
                                          </p:val>
                                        </p:tav>
                                        <p:tav tm="100000">
                                          <p:val>
                                            <p:strVal val="#ppt_x"/>
                                          </p:val>
                                        </p:tav>
                                      </p:tavLst>
                                    </p:anim>
                                    <p:anim calcmode="lin" valueType="num">
                                      <p:cBhvr additive="base">
                                        <p:cTn id="2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029"/>
                                        </p:tgtEl>
                                        <p:attrNameLst>
                                          <p:attrName>style.visibility</p:attrName>
                                        </p:attrNameLst>
                                      </p:cBhvr>
                                      <p:to>
                                        <p:strVal val="visible"/>
                                      </p:to>
                                    </p:set>
                                    <p:anim calcmode="lin" valueType="num">
                                      <p:cBhvr additive="base">
                                        <p:cTn id="27" dur="500" fill="hold"/>
                                        <p:tgtEl>
                                          <p:spTgt spid="1029"/>
                                        </p:tgtEl>
                                        <p:attrNameLst>
                                          <p:attrName>ppt_x</p:attrName>
                                        </p:attrNameLst>
                                      </p:cBhvr>
                                      <p:tavLst>
                                        <p:tav tm="0">
                                          <p:val>
                                            <p:strVal val="#ppt_x"/>
                                          </p:val>
                                        </p:tav>
                                        <p:tav tm="100000">
                                          <p:val>
                                            <p:strVal val="#ppt_x"/>
                                          </p:val>
                                        </p:tav>
                                      </p:tavLst>
                                    </p:anim>
                                    <p:anim calcmode="lin" valueType="num">
                                      <p:cBhvr additive="base">
                                        <p:cTn id="28" dur="500" fill="hold"/>
                                        <p:tgtEl>
                                          <p:spTgt spid="1029"/>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500" fill="hold"/>
                                        <p:tgtEl>
                                          <p:spTgt spid="22"/>
                                        </p:tgtEl>
                                        <p:attrNameLst>
                                          <p:attrName>ppt_x</p:attrName>
                                        </p:attrNameLst>
                                      </p:cBhvr>
                                      <p:tavLst>
                                        <p:tav tm="0">
                                          <p:val>
                                            <p:strVal val="#ppt_x"/>
                                          </p:val>
                                        </p:tav>
                                        <p:tav tm="100000">
                                          <p:val>
                                            <p:strVal val="#ppt_x"/>
                                          </p:val>
                                        </p:tav>
                                      </p:tavLst>
                                    </p:anim>
                                    <p:anim calcmode="lin" valueType="num">
                                      <p:cBhvr additive="base">
                                        <p:cTn id="3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30"/>
                                        </p:tgtEl>
                                        <p:attrNameLst>
                                          <p:attrName>style.visibility</p:attrName>
                                        </p:attrNameLst>
                                      </p:cBhvr>
                                      <p:to>
                                        <p:strVal val="visible"/>
                                      </p:to>
                                    </p:set>
                                    <p:anim calcmode="lin" valueType="num">
                                      <p:cBhvr additive="base">
                                        <p:cTn id="37" dur="500" fill="hold"/>
                                        <p:tgtEl>
                                          <p:spTgt spid="1030"/>
                                        </p:tgtEl>
                                        <p:attrNameLst>
                                          <p:attrName>ppt_x</p:attrName>
                                        </p:attrNameLst>
                                      </p:cBhvr>
                                      <p:tavLst>
                                        <p:tav tm="0">
                                          <p:val>
                                            <p:strVal val="#ppt_x"/>
                                          </p:val>
                                        </p:tav>
                                        <p:tav tm="100000">
                                          <p:val>
                                            <p:strVal val="#ppt_x"/>
                                          </p:val>
                                        </p:tav>
                                      </p:tavLst>
                                    </p:anim>
                                    <p:anim calcmode="lin" valueType="num">
                                      <p:cBhvr additive="base">
                                        <p:cTn id="38" dur="500" fill="hold"/>
                                        <p:tgtEl>
                                          <p:spTgt spid="1030"/>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6"/>
                                        </p:tgtEl>
                                        <p:attrNameLst>
                                          <p:attrName>style.visibility</p:attrName>
                                        </p:attrNameLst>
                                      </p:cBhvr>
                                      <p:to>
                                        <p:strVal val="visible"/>
                                      </p:to>
                                    </p:set>
                                    <p:anim calcmode="lin" valueType="num">
                                      <p:cBhvr additive="base">
                                        <p:cTn id="41" dur="500" fill="hold"/>
                                        <p:tgtEl>
                                          <p:spTgt spid="26"/>
                                        </p:tgtEl>
                                        <p:attrNameLst>
                                          <p:attrName>ppt_x</p:attrName>
                                        </p:attrNameLst>
                                      </p:cBhvr>
                                      <p:tavLst>
                                        <p:tav tm="0">
                                          <p:val>
                                            <p:strVal val="#ppt_x"/>
                                          </p:val>
                                        </p:tav>
                                        <p:tav tm="100000">
                                          <p:val>
                                            <p:strVal val="#ppt_x"/>
                                          </p:val>
                                        </p:tav>
                                      </p:tavLst>
                                    </p:anim>
                                    <p:anim calcmode="lin" valueType="num">
                                      <p:cBhvr additive="base">
                                        <p:cTn id="4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645</TotalTime>
  <Words>3340</Words>
  <Application>Microsoft Office PowerPoint</Application>
  <PresentationFormat>On-screen Show (4:3)</PresentationFormat>
  <Paragraphs>338</Paragraphs>
  <Slides>21</Slides>
  <Notes>19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ＭＳ Ｐゴシック</vt:lpstr>
      <vt:lpstr>Arial</vt:lpstr>
      <vt:lpstr>Calibri</vt:lpstr>
      <vt:lpstr>Chalkboard</vt:lpstr>
      <vt:lpstr>MyriadPro-Bold</vt:lpstr>
      <vt:lpstr>MyriadPro-Regular</vt:lpstr>
      <vt:lpstr>Verdana</vt:lpstr>
      <vt:lpstr>Office Theme</vt:lpstr>
      <vt:lpstr>5 Domains of Learning &amp; Development</vt:lpstr>
      <vt:lpstr>KEY POINT</vt:lpstr>
      <vt:lpstr>5 Domains of Learning &amp; Development</vt:lpstr>
      <vt:lpstr>5 Domains of Learning &amp; Development</vt:lpstr>
      <vt:lpstr>5 Domains of Learning &amp; Development</vt:lpstr>
      <vt:lpstr>5 Domains of Learning &amp; Development</vt:lpstr>
      <vt:lpstr>5 Domains of Learning &amp; Development</vt:lpstr>
      <vt:lpstr>5 Domains of Learning &amp; Development</vt:lpstr>
      <vt:lpstr>5 Domains of Learning &amp; Development</vt:lpstr>
      <vt:lpstr>5 Domains of Learning &amp; Development</vt:lpstr>
      <vt:lpstr>5 Domains of Learning &amp; Development</vt:lpstr>
      <vt:lpstr>5 Domains of Learning &amp; Development</vt:lpstr>
      <vt:lpstr>5 Domains of Learning &amp; Development</vt:lpstr>
      <vt:lpstr>5 Domains of Learning &amp; Development</vt:lpstr>
      <vt:lpstr>5 Domains of Learning &amp; Development</vt:lpstr>
      <vt:lpstr>5 Domains of Learning &amp; Development</vt:lpstr>
      <vt:lpstr>5 Domains of Learning &amp; Development</vt:lpstr>
      <vt:lpstr>5 Domains of Learning &amp; Development</vt:lpstr>
      <vt:lpstr>5 Domains of Learning &amp; Development</vt:lpstr>
      <vt:lpstr>5 Domains of Learning &amp; Development</vt:lpstr>
      <vt:lpstr>In Summary</vt:lpstr>
    </vt:vector>
  </TitlesOfParts>
  <Company>DPI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K-3 Formative Assessment Process: 5 Domains of Learning and Development</dc:title>
  <dc:creator>Amy Scrinzi</dc:creator>
  <cp:lastModifiedBy>Nicki Galloway</cp:lastModifiedBy>
  <cp:revision>73</cp:revision>
  <dcterms:created xsi:type="dcterms:W3CDTF">2015-01-21T18:24:22Z</dcterms:created>
  <dcterms:modified xsi:type="dcterms:W3CDTF">2016-01-07T16:53:15Z</dcterms:modified>
</cp:coreProperties>
</file>